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62" r:id="rId7"/>
    <p:sldId id="259" r:id="rId8"/>
    <p:sldId id="265" r:id="rId9"/>
    <p:sldId id="266" r:id="rId10"/>
    <p:sldId id="267" r:id="rId11"/>
    <p:sldId id="269" r:id="rId12"/>
    <p:sldId id="272" r:id="rId13"/>
    <p:sldId id="271" r:id="rId14"/>
    <p:sldId id="270" r:id="rId15"/>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8" dt="2021-03-06T23:38:08.654"/>
    <p1510:client id="{06383E5C-B1A4-4939-A7E3-C7B84278AAD9}" v="371" dt="2021-02-23T00:41:25.153"/>
    <p1510:client id="{08E377FC-0790-08E3-77F6-0BD5DD07C3E5}" v="480" dt="2021-03-06T23:08:49.225"/>
    <p1510:client id="{21A0B19F-100B-0000-B290-1BCC1337AC7D}" v="202" dt="2021-03-06T14:18:35.379"/>
    <p1510:client id="{3408CE02-B839-4F5F-89B4-CD6AB82DA5AF}" v="4" dt="2021-02-23T06:43:17.957"/>
    <p1510:client id="{42382CE2-231C-426A-9B36-2F66EF9B0AF2}" v="1310" dt="2021-02-23T01:43:25.724"/>
    <p1510:client id="{7D767414-FF85-2F65-53BB-F79BF904CE78}" v="3" dt="2021-03-06T23:57:33.824"/>
    <p1510:client id="{A76057E3-EAA7-4CB9-A261-DA4C5C3E519E}" v="232" dt="2021-02-23T01:59:34.259"/>
    <p1510:client id="{C2315315-A18E-4446-AF18-6B39F3D3E354}" v="16" dt="2021-02-23T02:05:23.755"/>
    <p1510:client id="{E8C24D92-4941-444E-9C7C-EB8CB0561D2C}" v="4" dt="2021-02-23T02:43:16.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20" d="100"/>
          <a:sy n="120" d="100"/>
        </p:scale>
        <p:origin x="96" y="-102"/>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3/6/2021</a:t>
            </a:fld>
            <a:endParaRPr lang="en-US" dirty="0"/>
          </a:p>
        </p:txBody>
      </p:sp>
      <p:sp>
        <p:nvSpPr>
          <p:cNvPr id="4" name="Footer Placeholder 3">
            <a:extLst>
              <a:ext uri="{FF2B5EF4-FFF2-40B4-BE49-F238E27FC236}">
                <a16:creationId xmlns:a16="http://schemas.microsoft.com/office/drawing/2014/main"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3/6/2021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raftbeer.com/craft-beer-muses/beer-ibus-fact-fiction-misconception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IBU quote from </a:t>
            </a:r>
            <a:r>
              <a:rPr lang="en-US" dirty="0">
                <a:hlinkClick r:id="rId3"/>
              </a:rPr>
              <a:t>https://www.craftbeer.com/craft-beer-muses/beer-ibus-fact-fiction-misconceptions</a:t>
            </a:r>
            <a:endParaRPr lang="en-US">
              <a:cs typeface="Calibri"/>
            </a:endParaRPr>
          </a:p>
          <a:p>
            <a:endParaRPr lang="en-US" dirty="0">
              <a:cs typeface="Calibri"/>
            </a:endParaRPr>
          </a:p>
          <a:p>
            <a:r>
              <a:rPr lang="en-US" dirty="0">
                <a:cs typeface="Calibri"/>
              </a:rPr>
              <a:t>ABV court case</a:t>
            </a:r>
          </a:p>
          <a:p>
            <a:endParaRPr lang="en-US" dirty="0">
              <a:cs typeface="Calibri"/>
            </a:endParaRPr>
          </a:p>
        </p:txBody>
      </p:sp>
      <p:sp>
        <p:nvSpPr>
          <p:cNvPr id="4" name="Slide Number Placeholder 3"/>
          <p:cNvSpPr>
            <a:spLocks noGrp="1"/>
          </p:cNvSpPr>
          <p:nvPr>
            <p:ph type="sldNum" sz="quarter" idx="5"/>
          </p:nvPr>
        </p:nvSpPr>
        <p:spPr/>
        <p:txBody>
          <a:bodyPr/>
          <a:lstStyle/>
          <a:p>
            <a:fld id="{9405A5F3-E7C8-41AA-BEFD-88F8FA17335C}" type="slidenum">
              <a:rPr lang="en-US" smtClean="0"/>
              <a:t>4</a:t>
            </a:fld>
            <a:endParaRPr lang="en-US" dirty="0"/>
          </a:p>
        </p:txBody>
      </p:sp>
    </p:spTree>
    <p:extLst>
      <p:ext uri="{BB962C8B-B14F-4D97-AF65-F5344CB8AC3E}">
        <p14:creationId xmlns:p14="http://schemas.microsoft.com/office/powerpoint/2010/main" val="155423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Union Jack is produced by Firestone Walker Brewing Company in Paso Robles, California. It is a balanced American IPA that should leave you tingling from the alcohol and bitterness!</a:t>
            </a:r>
          </a:p>
        </p:txBody>
      </p:sp>
      <p:sp>
        <p:nvSpPr>
          <p:cNvPr id="4" name="Slide Number Placeholder 3"/>
          <p:cNvSpPr>
            <a:spLocks noGrp="1"/>
          </p:cNvSpPr>
          <p:nvPr>
            <p:ph type="sldNum" sz="quarter" idx="5"/>
          </p:nvPr>
        </p:nvSpPr>
        <p:spPr/>
        <p:txBody>
          <a:bodyPr/>
          <a:lstStyle/>
          <a:p>
            <a:fld id="{9405A5F3-E7C8-41AA-BEFD-88F8FA17335C}" type="slidenum">
              <a:rPr lang="en-US" smtClean="0"/>
              <a:t>8</a:t>
            </a:fld>
            <a:endParaRPr lang="en-US" dirty="0"/>
          </a:p>
        </p:txBody>
      </p:sp>
    </p:spTree>
    <p:extLst>
      <p:ext uri="{BB962C8B-B14F-4D97-AF65-F5344CB8AC3E}">
        <p14:creationId xmlns:p14="http://schemas.microsoft.com/office/powerpoint/2010/main" val="2167897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Union Jack is produced by Firestone Walker Brewing Company in Paso Robles, California. It is a balanced American IPA that should leave you tingling from the alcohol and bitterness!</a:t>
            </a:r>
          </a:p>
        </p:txBody>
      </p:sp>
      <p:sp>
        <p:nvSpPr>
          <p:cNvPr id="4" name="Slide Number Placeholder 3"/>
          <p:cNvSpPr>
            <a:spLocks noGrp="1"/>
          </p:cNvSpPr>
          <p:nvPr>
            <p:ph type="sldNum" sz="quarter" idx="5"/>
          </p:nvPr>
        </p:nvSpPr>
        <p:spPr/>
        <p:txBody>
          <a:bodyPr/>
          <a:lstStyle/>
          <a:p>
            <a:fld id="{9405A5F3-E7C8-41AA-BEFD-88F8FA17335C}" type="slidenum">
              <a:rPr lang="en-US" smtClean="0"/>
              <a:t>10</a:t>
            </a:fld>
            <a:endParaRPr lang="en-US" dirty="0"/>
          </a:p>
        </p:txBody>
      </p:sp>
    </p:spTree>
    <p:extLst>
      <p:ext uri="{BB962C8B-B14F-4D97-AF65-F5344CB8AC3E}">
        <p14:creationId xmlns:p14="http://schemas.microsoft.com/office/powerpoint/2010/main" val="3218396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a16="http://schemas.microsoft.com/office/drawing/2014/main"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a16="http://schemas.microsoft.com/office/drawing/2014/main"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a16="http://schemas.microsoft.com/office/drawing/2014/main"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a16="http://schemas.microsoft.com/office/drawing/2014/main"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a16="http://schemas.microsoft.com/office/drawing/2014/main"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a16="http://schemas.microsoft.com/office/drawing/2014/main"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a16="http://schemas.microsoft.com/office/drawing/2014/main"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a16="http://schemas.microsoft.com/office/drawing/2014/main"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a16="http://schemas.microsoft.com/office/drawing/2014/main"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Edit Master text styles</a:t>
            </a:r>
          </a:p>
        </p:txBody>
      </p:sp>
      <p:sp>
        <p:nvSpPr>
          <p:cNvPr id="19" name="Text Placeholder 11">
            <a:extLst>
              <a:ext uri="{FF2B5EF4-FFF2-40B4-BE49-F238E27FC236}">
                <a16:creationId xmlns:a16="http://schemas.microsoft.com/office/drawing/2014/main"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2D97C-B4C3-4AFC-845D-61BBB892F7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61414-BF95-4662-A709-F2B6F7F2DB02}"/>
              </a:ext>
            </a:extLst>
          </p:cNvPr>
          <p:cNvSpPr>
            <a:spLocks noGrp="1"/>
          </p:cNvSpPr>
          <p:nvPr>
            <p:ph type="dt" sz="half" idx="10"/>
          </p:nvPr>
        </p:nvSpPr>
        <p:spPr/>
        <p:txBody>
          <a:bodyPr/>
          <a:lstStyle/>
          <a:p>
            <a:fld id="{739D54EE-0D73-4FDC-8312-4E21BB23DB24}" type="datetimeFigureOut">
              <a:rPr lang="en-US" smtClean="0"/>
              <a:t>3/6/2021</a:t>
            </a:fld>
            <a:endParaRPr lang="en-US" dirty="0"/>
          </a:p>
        </p:txBody>
      </p:sp>
      <p:sp>
        <p:nvSpPr>
          <p:cNvPr id="5" name="Footer Placeholder 4">
            <a:extLst>
              <a:ext uri="{FF2B5EF4-FFF2-40B4-BE49-F238E27FC236}">
                <a16:creationId xmlns:a16="http://schemas.microsoft.com/office/drawing/2014/main"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a16="http://schemas.microsoft.com/office/drawing/2014/main"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a16="http://schemas.microsoft.com/office/drawing/2014/main"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a16="http://schemas.microsoft.com/office/drawing/2014/main"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a16="http://schemas.microsoft.com/office/drawing/2014/main"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a16="http://schemas.microsoft.com/office/drawing/2014/main"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a16="http://schemas.microsoft.com/office/drawing/2014/main"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a16="http://schemas.microsoft.com/office/drawing/2014/main"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3/6/2021</a:t>
            </a:fld>
            <a:endParaRPr lang="en-US" noProof="0" dirty="0"/>
          </a:p>
        </p:txBody>
      </p:sp>
      <p:sp>
        <p:nvSpPr>
          <p:cNvPr id="23" name="Footer Placeholder 22">
            <a:extLst>
              <a:ext uri="{FF2B5EF4-FFF2-40B4-BE49-F238E27FC236}">
                <a16:creationId xmlns:a16="http://schemas.microsoft.com/office/drawing/2014/main"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a16="http://schemas.microsoft.com/office/drawing/2014/main"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a16="http://schemas.microsoft.com/office/drawing/2014/main" id="{F35F5515-DBFB-431E-956A-73730B15AEC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a16="http://schemas.microsoft.com/office/drawing/2014/main"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a16="http://schemas.microsoft.com/office/drawing/2014/main"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a16="http://schemas.microsoft.com/office/drawing/2014/main"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a16="http://schemas.microsoft.com/office/drawing/2014/main" id="{F9AA9814-A4CA-4D4D-95C0-1671163FF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a16="http://schemas.microsoft.com/office/drawing/2014/main"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a16="http://schemas.microsoft.com/office/drawing/2014/main" id="{D9823306-4A07-407B-9BD7-7087707BEFC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a16="http://schemas.microsoft.com/office/drawing/2014/main"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8313A-ED3E-4C6E-898C-81CAB861BC6E}"/>
              </a:ext>
            </a:extLst>
          </p:cNvPr>
          <p:cNvSpPr>
            <a:spLocks noGrp="1"/>
          </p:cNvSpPr>
          <p:nvPr>
            <p:ph type="dt" sz="half" idx="10"/>
          </p:nvPr>
        </p:nvSpPr>
        <p:spPr/>
        <p:txBody>
          <a:bodyPr/>
          <a:lstStyle/>
          <a:p>
            <a:fld id="{739D54EE-0D73-4FDC-8312-4E21BB23DB24}" type="datetimeFigureOut">
              <a:rPr lang="en-US" smtClean="0"/>
              <a:t>3/6/2021</a:t>
            </a:fld>
            <a:endParaRPr lang="en-US" dirty="0"/>
          </a:p>
        </p:txBody>
      </p:sp>
      <p:sp>
        <p:nvSpPr>
          <p:cNvPr id="3" name="Footer Placeholder 2">
            <a:extLst>
              <a:ext uri="{FF2B5EF4-FFF2-40B4-BE49-F238E27FC236}">
                <a16:creationId xmlns:a16="http://schemas.microsoft.com/office/drawing/2014/main"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a16="http://schemas.microsoft.com/office/drawing/2014/main"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a16="http://schemas.microsoft.com/office/drawing/2014/main"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a16="http://schemas.microsoft.com/office/drawing/2014/main"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a16="http://schemas.microsoft.com/office/drawing/2014/main"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a16="http://schemas.microsoft.com/office/drawing/2014/main"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a16="http://schemas.microsoft.com/office/drawing/2014/main"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a16="http://schemas.microsoft.com/office/drawing/2014/main"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a16="http://schemas.microsoft.com/office/drawing/2014/main"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a16="http://schemas.microsoft.com/office/drawing/2014/main"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a16="http://schemas.microsoft.com/office/drawing/2014/main"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a16="http://schemas.microsoft.com/office/drawing/2014/main"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a16="http://schemas.microsoft.com/office/drawing/2014/main"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a16="http://schemas.microsoft.com/office/drawing/2014/main"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a16="http://schemas.microsoft.com/office/drawing/2014/main"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6ABDC-6B48-4B48-8AB7-F6CEDFAD704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2D15-4EDC-4C1D-9885-608AE78FA91E}"/>
              </a:ext>
            </a:extLst>
          </p:cNvPr>
          <p:cNvSpPr>
            <a:spLocks noGrp="1"/>
          </p:cNvSpPr>
          <p:nvPr>
            <p:ph type="dt" sz="half" idx="10"/>
          </p:nvPr>
        </p:nvSpPr>
        <p:spPr/>
        <p:txBody>
          <a:bodyPr/>
          <a:lstStyle/>
          <a:p>
            <a:fld id="{739D54EE-0D73-4FDC-8312-4E21BB23DB24}" type="datetimeFigureOut">
              <a:rPr lang="en-US" smtClean="0"/>
              <a:t>3/6/2021</a:t>
            </a:fld>
            <a:endParaRPr lang="en-US" dirty="0"/>
          </a:p>
        </p:txBody>
      </p:sp>
      <p:sp>
        <p:nvSpPr>
          <p:cNvPr id="5" name="Footer Placeholder 4">
            <a:extLst>
              <a:ext uri="{FF2B5EF4-FFF2-40B4-BE49-F238E27FC236}">
                <a16:creationId xmlns:a16="http://schemas.microsoft.com/office/drawing/2014/main"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3/6/2021</a:t>
            </a:fld>
            <a:endParaRPr lang="en-US" dirty="0"/>
          </a:p>
        </p:txBody>
      </p:sp>
      <p:sp>
        <p:nvSpPr>
          <p:cNvPr id="5" name="Footer Placeholder 4">
            <a:extLst>
              <a:ext uri="{FF2B5EF4-FFF2-40B4-BE49-F238E27FC236}">
                <a16:creationId xmlns:a16="http://schemas.microsoft.com/office/drawing/2014/main"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descr="In a world where downtime is more wishful thinking than reality, it’s essential that your home offers true tranquility, space, and comfort.">
            <a:extLst>
              <a:ext uri="{FF2B5EF4-FFF2-40B4-BE49-F238E27FC236}">
                <a16:creationId xmlns:a16="http://schemas.microsoft.com/office/drawing/2014/main" id="{E11E440F-5B8D-4E8B-9034-B4B61B7E5CAD}"/>
              </a:ext>
            </a:extLst>
          </p:cNvPr>
          <p:cNvSpPr>
            <a:spLocks noGrp="1"/>
          </p:cNvSpPr>
          <p:nvPr>
            <p:ph type="body" sz="quarter" idx="10"/>
          </p:nvPr>
        </p:nvSpPr>
        <p:spPr/>
        <p:txBody>
          <a:bodyPr/>
          <a:lstStyle/>
          <a:p>
            <a:r>
              <a:rPr lang="en-US" altLang="en-US" dirty="0"/>
              <a:t>In a world where unwinding is more important than ever, there is a driven need for the perfect beer.</a:t>
            </a:r>
          </a:p>
        </p:txBody>
      </p:sp>
      <p:sp>
        <p:nvSpPr>
          <p:cNvPr id="3" name="Subtitle 2">
            <a:extLst>
              <a:ext uri="{FF2B5EF4-FFF2-40B4-BE49-F238E27FC236}">
                <a16:creationId xmlns:a16="http://schemas.microsoft.com/office/drawing/2014/main" id="{9D9E0EE3-EB7D-4DB9-A8A3-82C8147605F2}"/>
              </a:ext>
            </a:extLst>
          </p:cNvPr>
          <p:cNvSpPr>
            <a:spLocks noGrp="1"/>
          </p:cNvSpPr>
          <p:nvPr>
            <p:ph type="subTitle" idx="1"/>
          </p:nvPr>
        </p:nvSpPr>
        <p:spPr/>
        <p:txBody>
          <a:bodyPr/>
          <a:lstStyle/>
          <a:p>
            <a:r>
              <a:rPr lang="en-US" altLang="en-US" dirty="0"/>
              <a:t>Introducing the utmost in luxury beers:</a:t>
            </a:r>
          </a:p>
          <a:p>
            <a:pPr lvl="0"/>
            <a:r>
              <a:rPr lang="en-US" altLang="en-US" sz="2800" dirty="0"/>
              <a:t>Q-TINE</a:t>
            </a:r>
          </a:p>
        </p:txBody>
      </p:sp>
      <p:sp>
        <p:nvSpPr>
          <p:cNvPr id="8"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id="{498DA70D-0CA3-4389-9DCD-F7B9FFB80AB4}"/>
              </a:ext>
            </a:extLst>
          </p:cNvPr>
          <p:cNvSpPr>
            <a:spLocks noGrp="1"/>
          </p:cNvSpPr>
          <p:nvPr>
            <p:ph type="body" sz="quarter" idx="11"/>
          </p:nvPr>
        </p:nvSpPr>
        <p:spPr/>
        <p:txBody>
          <a:bodyPr/>
          <a:lstStyle/>
          <a:p>
            <a:r>
              <a:rPr lang="en-US" altLang="en-US" dirty="0"/>
              <a:t>Designed to make the most of natural flavor, with a soaring ABV and a low IBU, this really is a beer that can truly unwind you.</a:t>
            </a:r>
          </a:p>
        </p:txBody>
      </p:sp>
      <p:sp>
        <p:nvSpPr>
          <p:cNvPr id="2" name="Title 1">
            <a:extLst>
              <a:ext uri="{FF2B5EF4-FFF2-40B4-BE49-F238E27FC236}">
                <a16:creationId xmlns:a16="http://schemas.microsoft.com/office/drawing/2014/main" id="{9DF7933D-6815-4947-B621-8530ECD959E5}"/>
              </a:ext>
            </a:extLst>
          </p:cNvPr>
          <p:cNvSpPr>
            <a:spLocks noGrp="1"/>
          </p:cNvSpPr>
          <p:nvPr>
            <p:ph type="ctrTitle"/>
          </p:nvPr>
        </p:nvSpPr>
        <p:spPr/>
        <p:txBody>
          <a:bodyPr/>
          <a:lstStyle/>
          <a:p>
            <a:r>
              <a:rPr lang="en-US" dirty="0"/>
              <a:t>BUDWEISER PRESENTS: </a:t>
            </a:r>
            <a:br>
              <a:rPr lang="en-US" dirty="0"/>
            </a:br>
            <a:r>
              <a:rPr lang="en-US" dirty="0"/>
              <a:t>THE ULTIMATE IN MODERN BEERS</a:t>
            </a:r>
          </a:p>
        </p:txBody>
      </p:sp>
      <p:pic>
        <p:nvPicPr>
          <p:cNvPr id="5" name="Picture 4"/>
          <p:cNvPicPr>
            <a:picLocks noChangeAspect="1"/>
          </p:cNvPicPr>
          <p:nvPr/>
        </p:nvPicPr>
        <p:blipFill>
          <a:blip r:embed="rId2"/>
          <a:stretch>
            <a:fillRect/>
          </a:stretch>
        </p:blipFill>
        <p:spPr>
          <a:xfrm>
            <a:off x="7025253" y="2182631"/>
            <a:ext cx="4304550" cy="3224256"/>
          </a:xfrm>
          <a:prstGeom prst="rect">
            <a:avLst/>
          </a:prstGeom>
        </p:spPr>
      </p:pic>
    </p:spTree>
    <p:extLst>
      <p:ext uri="{BB962C8B-B14F-4D97-AF65-F5344CB8AC3E}">
        <p14:creationId xmlns:p14="http://schemas.microsoft.com/office/powerpoint/2010/main" val="284300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a:xfrm>
            <a:off x="-1717" y="1865605"/>
            <a:ext cx="2350237" cy="678735"/>
          </a:xfrm>
        </p:spPr>
        <p:txBody>
          <a:bodyPr>
            <a:normAutofit fontScale="90000"/>
          </a:bodyPr>
          <a:lstStyle/>
          <a:p>
            <a:r>
              <a:rPr lang="en-US"/>
              <a:t>Identifying Trends for Ales &amp; IPAs:</a:t>
            </a:r>
            <a:br>
              <a:rPr lang="en-US" dirty="0"/>
            </a:br>
            <a:r>
              <a:rPr lang="en-US"/>
              <a:t>IBU vs </a:t>
            </a:r>
            <a:r>
              <a:rPr lang="en-US" dirty="0"/>
              <a:t>ABV Relationship</a:t>
            </a: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269450" y="2780125"/>
            <a:ext cx="3661994" cy="2185214"/>
          </a:xfrm>
          <a:prstGeom prst="rect">
            <a:avLst/>
          </a:prstGeom>
          <a:noFill/>
        </p:spPr>
        <p:txBody>
          <a:bodyPr wrap="square" lIns="91440" tIns="45720" rIns="91440" bIns="45720" rtlCol="0" anchor="t">
            <a:spAutoFit/>
          </a:bodyPr>
          <a:lstStyle/>
          <a:p>
            <a:pPr algn="ctr">
              <a:spcAft>
                <a:spcPts val="600"/>
              </a:spcAft>
            </a:pPr>
            <a:r>
              <a:rPr lang="en-US" dirty="0">
                <a:solidFill>
                  <a:schemeClr val="bg1"/>
                </a:solidFill>
              </a:rPr>
              <a:t>Comparing IPAs to other Ales, you can see that IPAs have a steady trend of the higher the </a:t>
            </a:r>
            <a:r>
              <a:rPr lang="en-US">
                <a:solidFill>
                  <a:schemeClr val="bg1"/>
                </a:solidFill>
              </a:rPr>
              <a:t>IBU is, the higher the ABV is too.</a:t>
            </a:r>
          </a:p>
          <a:p>
            <a:pPr algn="ctr">
              <a:spcAft>
                <a:spcPts val="600"/>
              </a:spcAft>
            </a:pPr>
            <a:endParaRPr lang="en-US" dirty="0">
              <a:solidFill>
                <a:schemeClr val="bg1"/>
              </a:solidFill>
            </a:endParaRPr>
          </a:p>
          <a:p>
            <a:pPr algn="ctr">
              <a:spcAft>
                <a:spcPts val="600"/>
              </a:spcAft>
            </a:pPr>
            <a:r>
              <a:rPr lang="en-US">
                <a:solidFill>
                  <a:schemeClr val="bg1"/>
                </a:solidFill>
              </a:rPr>
              <a:t>Other Ales, do not have a consistent pattern.</a:t>
            </a:r>
            <a:endParaRPr lang="en-US" dirty="0">
              <a:solidFill>
                <a:schemeClr val="bg1"/>
              </a:solidFill>
            </a:endParaRP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269450" y="1900788"/>
            <a:ext cx="3583303"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Analysis</a:t>
            </a:r>
          </a:p>
        </p:txBody>
      </p:sp>
      <p:grpSp>
        <p:nvGrpSpPr>
          <p:cNvPr id="23"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278847" y="2320675"/>
            <a:ext cx="3409517" cy="211015"/>
            <a:chOff x="8187070" y="1740886"/>
            <a:chExt cx="3409517" cy="211015"/>
          </a:xfrm>
        </p:grpSpPr>
        <p:cxnSp>
          <p:nvCxnSpPr>
            <p:cNvPr id="24" name="Straight Connector 23">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5"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3" name="Picture 6" descr="Chart, scatter chart&#10;&#10;Description automatically generated">
            <a:extLst>
              <a:ext uri="{FF2B5EF4-FFF2-40B4-BE49-F238E27FC236}">
                <a16:creationId xmlns:a16="http://schemas.microsoft.com/office/drawing/2014/main" id="{BDC572C6-F60A-4EA2-BDB6-7D811F92F046}"/>
              </a:ext>
            </a:extLst>
          </p:cNvPr>
          <p:cNvPicPr>
            <a:picLocks noChangeAspect="1"/>
          </p:cNvPicPr>
          <p:nvPr/>
        </p:nvPicPr>
        <p:blipFill>
          <a:blip r:embed="rId3"/>
          <a:stretch>
            <a:fillRect/>
          </a:stretch>
        </p:blipFill>
        <p:spPr>
          <a:xfrm>
            <a:off x="2744792" y="118053"/>
            <a:ext cx="4764092" cy="3364816"/>
          </a:xfrm>
          <a:prstGeom prst="rect">
            <a:avLst/>
          </a:prstGeom>
        </p:spPr>
      </p:pic>
      <p:pic>
        <p:nvPicPr>
          <p:cNvPr id="7" name="Picture 8" descr="Chart, scatter chart&#10;&#10;Description automatically generated">
            <a:extLst>
              <a:ext uri="{FF2B5EF4-FFF2-40B4-BE49-F238E27FC236}">
                <a16:creationId xmlns:a16="http://schemas.microsoft.com/office/drawing/2014/main" id="{FB0131EB-1F50-42C9-80CE-0464F5FEA889}"/>
              </a:ext>
            </a:extLst>
          </p:cNvPr>
          <p:cNvPicPr>
            <a:picLocks noChangeAspect="1"/>
          </p:cNvPicPr>
          <p:nvPr/>
        </p:nvPicPr>
        <p:blipFill>
          <a:blip r:embed="rId4"/>
          <a:stretch>
            <a:fillRect/>
          </a:stretch>
        </p:blipFill>
        <p:spPr>
          <a:xfrm>
            <a:off x="2749216" y="3491338"/>
            <a:ext cx="4759669" cy="3364775"/>
          </a:xfrm>
          <a:prstGeom prst="rect">
            <a:avLst/>
          </a:prstGeom>
        </p:spPr>
      </p:pic>
    </p:spTree>
    <p:extLst>
      <p:ext uri="{BB962C8B-B14F-4D97-AF65-F5344CB8AC3E}">
        <p14:creationId xmlns:p14="http://schemas.microsoft.com/office/powerpoint/2010/main" val="2343509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1000"/>
                                        <p:tgtEl>
                                          <p:spTgt spid="11">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wipe(left)">
                                      <p:cBhvr>
                                        <p:cTn id="11" dur="1000"/>
                                        <p:tgtEl>
                                          <p:spTgt spid="11">
                                            <p:txEl>
                                              <p:pRg st="2" end="2"/>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left)">
                                      <p:cBhvr>
                                        <p:cTn id="15" dur="1000"/>
                                        <p:tgtEl>
                                          <p:spTgt spid="10">
                                            <p:txEl>
                                              <p:pRg st="0" end="0"/>
                                            </p:txEl>
                                          </p:spTgt>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right)">
                                      <p:cBhvr>
                                        <p:cTn id="1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a:normAutofit/>
          </a:bodyPr>
          <a:lstStyle/>
          <a:p>
            <a:r>
              <a:rPr lang="en-US" err="1">
                <a:latin typeface="Century Gothic"/>
              </a:rPr>
              <a:t>Budwiser</a:t>
            </a:r>
            <a:r>
              <a:rPr lang="en-US">
                <a:latin typeface="Century Gothic"/>
              </a:rPr>
              <a:t> Presents 'Q-TINE'</a:t>
            </a:r>
            <a:endParaRPr lang="en-US" dirty="0"/>
          </a:p>
        </p:txBody>
      </p:sp>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8640000">
            <a:off x="7681568" y="2767540"/>
            <a:ext cx="2211563" cy="11395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3rd Floor">
            <a:extLst>
              <a:ext uri="{FF2B5EF4-FFF2-40B4-BE49-F238E27FC236}">
                <a16:creationId xmlns:a16="http://schemas.microsoft.com/office/drawing/2014/main" id="{BD6CF2DC-653B-4D47-A697-9710AB175021}"/>
              </a:ext>
            </a:extLst>
          </p:cNvPr>
          <p:cNvSpPr txBox="1"/>
          <p:nvPr/>
        </p:nvSpPr>
        <p:spPr>
          <a:xfrm>
            <a:off x="9663782" y="1881957"/>
            <a:ext cx="1834670" cy="400110"/>
          </a:xfrm>
          <a:prstGeom prst="rect">
            <a:avLst/>
          </a:prstGeom>
          <a:noFill/>
        </p:spPr>
        <p:txBody>
          <a:bodyPr wrap="square" lIns="91440" tIns="45720" rIns="91440" bIns="45720" rtlCol="0" anchor="t">
            <a:spAutoFit/>
          </a:bodyPr>
          <a:lstStyle/>
          <a:p>
            <a:pPr algn="ctr"/>
            <a:r>
              <a:rPr lang="en-US" sz="2000">
                <a:solidFill>
                  <a:schemeClr val="bg1"/>
                </a:solidFill>
                <a:latin typeface="Century Gothic"/>
              </a:rPr>
              <a:t>7.0% IBU</a:t>
            </a:r>
            <a:endParaRPr lang="en-US">
              <a:solidFill>
                <a:schemeClr val="bg1"/>
              </a:solidFill>
            </a:endParaRPr>
          </a:p>
        </p:txBody>
      </p:sp>
      <p:sp>
        <p:nvSpPr>
          <p:cNvPr id="5" name="TextBox 4">
            <a:extLst>
              <a:ext uri="{FF2B5EF4-FFF2-40B4-BE49-F238E27FC236}">
                <a16:creationId xmlns:a16="http://schemas.microsoft.com/office/drawing/2014/main" id="{89D08612-47B9-46B0-ADB6-87712B81B6BC}"/>
              </a:ext>
            </a:extLst>
          </p:cNvPr>
          <p:cNvSpPr txBox="1"/>
          <p:nvPr/>
        </p:nvSpPr>
        <p:spPr>
          <a:xfrm>
            <a:off x="120724" y="1956282"/>
            <a:ext cx="336799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mn-lt"/>
                <a:cs typeface="+mn-lt"/>
              </a:rPr>
              <a:t>To achieve the perfect balance between ABV and IBU, the suggestion is to design Q-Tine to have an ABV close to 7.5% and an IBU of 75 .</a:t>
            </a:r>
            <a:endParaRPr lang="en-US">
              <a:solidFill>
                <a:schemeClr val="bg1"/>
              </a:solidFill>
            </a:endParaRPr>
          </a:p>
        </p:txBody>
      </p:sp>
      <p:grpSp>
        <p:nvGrpSpPr>
          <p:cNvPr id="31" name="Left Divider">
            <a:extLst>
              <a:ext uri="{FF2B5EF4-FFF2-40B4-BE49-F238E27FC236}">
                <a16:creationId xmlns:a16="http://schemas.microsoft.com/office/drawing/2014/main" id="{97B24420-C767-4287-8F6A-99862F33C2B5}"/>
              </a:ext>
              <a:ext uri="{C183D7F6-B498-43B3-948B-1728B52AA6E4}">
                <adec:decorative xmlns:adec="http://schemas.microsoft.com/office/drawing/2017/decorative" val="1"/>
              </a:ext>
            </a:extLst>
          </p:cNvPr>
          <p:cNvGrpSpPr/>
          <p:nvPr/>
        </p:nvGrpSpPr>
        <p:grpSpPr>
          <a:xfrm rot="10620000">
            <a:off x="7868596" y="3682084"/>
            <a:ext cx="2564547" cy="110164"/>
            <a:chOff x="8187072" y="1740887"/>
            <a:chExt cx="4182804" cy="211015"/>
          </a:xfrm>
        </p:grpSpPr>
        <p:cxnSp>
          <p:nvCxnSpPr>
            <p:cNvPr id="29" name="Straight Connector 28">
              <a:extLst>
                <a:ext uri="{FF2B5EF4-FFF2-40B4-BE49-F238E27FC236}">
                  <a16:creationId xmlns:a16="http://schemas.microsoft.com/office/drawing/2014/main" id="{E40353F8-330A-40BF-BCAC-A35ED34ADF54}"/>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30" name="line and dot 25">
              <a:extLst>
                <a:ext uri="{FF2B5EF4-FFF2-40B4-BE49-F238E27FC236}">
                  <a16:creationId xmlns:a16="http://schemas.microsoft.com/office/drawing/2014/main" id="{9EF3644C-0403-4F01-AE40-1BDE87B3F43D}"/>
                </a:ext>
                <a:ext uri="{C183D7F6-B498-43B3-948B-1728B52AA6E4}">
                  <adec:decorative xmlns:adec="http://schemas.microsoft.com/office/drawing/2017/decorative" val="1"/>
                </a:ext>
              </a:extLst>
            </p:cNvPr>
            <p:cNvSpPr/>
            <p:nvPr/>
          </p:nvSpPr>
          <p:spPr>
            <a:xfrm>
              <a:off x="8187072" y="1740887"/>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35" name="Left Divider">
            <a:extLst>
              <a:ext uri="{FF2B5EF4-FFF2-40B4-BE49-F238E27FC236}">
                <a16:creationId xmlns:a16="http://schemas.microsoft.com/office/drawing/2014/main" id="{8B1E7DFA-2F6D-43FF-AFC9-CB3CA2637BB3}"/>
              </a:ext>
              <a:ext uri="{C183D7F6-B498-43B3-948B-1728B52AA6E4}">
                <adec:decorative xmlns:adec="http://schemas.microsoft.com/office/drawing/2017/decorative" val="1"/>
              </a:ext>
            </a:extLst>
          </p:cNvPr>
          <p:cNvGrpSpPr/>
          <p:nvPr/>
        </p:nvGrpSpPr>
        <p:grpSpPr>
          <a:xfrm rot="12360000">
            <a:off x="7812067" y="4773992"/>
            <a:ext cx="2222768" cy="126971"/>
            <a:chOff x="8187070" y="1740886"/>
            <a:chExt cx="4182806" cy="211015"/>
          </a:xfrm>
        </p:grpSpPr>
        <p:cxnSp>
          <p:nvCxnSpPr>
            <p:cNvPr id="33" name="Straight Connector 32">
              <a:extLst>
                <a:ext uri="{FF2B5EF4-FFF2-40B4-BE49-F238E27FC236}">
                  <a16:creationId xmlns:a16="http://schemas.microsoft.com/office/drawing/2014/main" id="{3FD17B1A-0B84-4311-B11F-5D80D8A0D111}"/>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34" name="line and dot 25">
              <a:extLst>
                <a:ext uri="{FF2B5EF4-FFF2-40B4-BE49-F238E27FC236}">
                  <a16:creationId xmlns:a16="http://schemas.microsoft.com/office/drawing/2014/main" id="{83F034C3-85C5-476E-8AAE-4A08C3CB4C6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37" name="TextBox 3rd Floor">
            <a:extLst>
              <a:ext uri="{FF2B5EF4-FFF2-40B4-BE49-F238E27FC236}">
                <a16:creationId xmlns:a16="http://schemas.microsoft.com/office/drawing/2014/main" id="{9F585DAD-029F-47EC-AB14-3B41C5525520}"/>
              </a:ext>
            </a:extLst>
          </p:cNvPr>
          <p:cNvSpPr txBox="1"/>
          <p:nvPr/>
        </p:nvSpPr>
        <p:spPr>
          <a:xfrm>
            <a:off x="10386561" y="3461986"/>
            <a:ext cx="1845876" cy="400110"/>
          </a:xfrm>
          <a:prstGeom prst="rect">
            <a:avLst/>
          </a:prstGeom>
          <a:noFill/>
        </p:spPr>
        <p:txBody>
          <a:bodyPr wrap="square" lIns="91440" tIns="45720" rIns="91440" bIns="45720" rtlCol="0" anchor="t">
            <a:spAutoFit/>
          </a:bodyPr>
          <a:lstStyle/>
          <a:p>
            <a:pPr algn="ctr"/>
            <a:r>
              <a:rPr lang="en-US" sz="2000">
                <a:solidFill>
                  <a:schemeClr val="bg1"/>
                </a:solidFill>
                <a:latin typeface="Century Gothic"/>
              </a:rPr>
              <a:t>75 ABV</a:t>
            </a:r>
            <a:endParaRPr lang="en-US">
              <a:solidFill>
                <a:schemeClr val="bg1"/>
              </a:solidFill>
            </a:endParaRPr>
          </a:p>
        </p:txBody>
      </p:sp>
      <p:sp>
        <p:nvSpPr>
          <p:cNvPr id="39" name="TextBox 3rd Floor">
            <a:extLst>
              <a:ext uri="{FF2B5EF4-FFF2-40B4-BE49-F238E27FC236}">
                <a16:creationId xmlns:a16="http://schemas.microsoft.com/office/drawing/2014/main" id="{27A38BAE-B76C-46C2-AE96-1D2351746C04}"/>
              </a:ext>
            </a:extLst>
          </p:cNvPr>
          <p:cNvSpPr txBox="1"/>
          <p:nvPr/>
        </p:nvSpPr>
        <p:spPr>
          <a:xfrm>
            <a:off x="9872211" y="5132783"/>
            <a:ext cx="2316523" cy="1477328"/>
          </a:xfrm>
          <a:prstGeom prst="rect">
            <a:avLst/>
          </a:prstGeom>
          <a:noFill/>
        </p:spPr>
        <p:txBody>
          <a:bodyPr wrap="square" lIns="91440" tIns="45720" rIns="91440" bIns="45720" rtlCol="0" anchor="t">
            <a:spAutoFit/>
          </a:bodyPr>
          <a:lstStyle/>
          <a:p>
            <a:pPr algn="ctr"/>
            <a:r>
              <a:rPr lang="en-US">
                <a:solidFill>
                  <a:schemeClr val="bg1"/>
                </a:solidFill>
              </a:rPr>
              <a:t>Market Comparison: Firestone Walker Brewing Co. Union Jack IPA</a:t>
            </a:r>
            <a:endParaRPr lang="en-US" dirty="0">
              <a:solidFill>
                <a:schemeClr val="bg1"/>
              </a:solidFill>
            </a:endParaRPr>
          </a:p>
        </p:txBody>
      </p:sp>
      <p:pic>
        <p:nvPicPr>
          <p:cNvPr id="42" name="Picture 42">
            <a:extLst>
              <a:ext uri="{FF2B5EF4-FFF2-40B4-BE49-F238E27FC236}">
                <a16:creationId xmlns:a16="http://schemas.microsoft.com/office/drawing/2014/main" id="{CD8B0308-503E-443F-8D57-51A341F37E49}"/>
              </a:ext>
            </a:extLst>
          </p:cNvPr>
          <p:cNvPicPr>
            <a:picLocks noChangeAspect="1"/>
          </p:cNvPicPr>
          <p:nvPr/>
        </p:nvPicPr>
        <p:blipFill rotWithShape="1">
          <a:blip r:embed="rId2"/>
          <a:srcRect l="17165" r="18715" b="212"/>
          <a:stretch/>
        </p:blipFill>
        <p:spPr>
          <a:xfrm>
            <a:off x="3984811" y="2182631"/>
            <a:ext cx="4198763" cy="3400415"/>
          </a:xfrm>
          <a:prstGeom prst="rect">
            <a:avLst/>
          </a:prstGeom>
        </p:spPr>
      </p:pic>
    </p:spTree>
    <p:extLst>
      <p:ext uri="{BB962C8B-B14F-4D97-AF65-F5344CB8AC3E}">
        <p14:creationId xmlns:p14="http://schemas.microsoft.com/office/powerpoint/2010/main" val="3745560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1"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1000"/>
                                        <p:tgtEl>
                                          <p:spTgt spid="31"/>
                                        </p:tgtEl>
                                      </p:cBhvr>
                                    </p:animEffect>
                                  </p:childTnLst>
                                </p:cTn>
                              </p:par>
                            </p:childTnLst>
                          </p:cTn>
                        </p:par>
                        <p:par>
                          <p:cTn id="18" fill="hold">
                            <p:stCondLst>
                              <p:cond delay="3000"/>
                            </p:stCondLst>
                            <p:childTnLst>
                              <p:par>
                                <p:cTn id="19" presetID="22" presetClass="entr" presetSubtype="1"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1000"/>
                                        <p:tgtEl>
                                          <p:spTgt spid="35"/>
                                        </p:tgtEl>
                                      </p:cBhvr>
                                    </p:animEffect>
                                  </p:childTnLst>
                                </p:cTn>
                              </p:par>
                            </p:childTnLst>
                          </p:cTn>
                        </p:par>
                        <p:par>
                          <p:cTn id="22" fill="hold">
                            <p:stCondLst>
                              <p:cond delay="4000"/>
                            </p:stCondLst>
                            <p:childTnLst>
                              <p:par>
                                <p:cTn id="23" presetID="47" presetClass="entr" presetSubtype="0"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7"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1000"/>
                                        <p:tgtEl>
                                          <p:spTgt spid="39"/>
                                        </p:tgtEl>
                                      </p:cBhvr>
                                    </p:animEffect>
                                    <p:anim calcmode="lin" valueType="num">
                                      <p:cBhvr>
                                        <p:cTn id="32" dur="1000" fill="hold"/>
                                        <p:tgtEl>
                                          <p:spTgt spid="39"/>
                                        </p:tgtEl>
                                        <p:attrNameLst>
                                          <p:attrName>ppt_x</p:attrName>
                                        </p:attrNameLst>
                                      </p:cBhvr>
                                      <p:tavLst>
                                        <p:tav tm="0">
                                          <p:val>
                                            <p:strVal val="#ppt_x"/>
                                          </p:val>
                                        </p:tav>
                                        <p:tav tm="100000">
                                          <p:val>
                                            <p:strVal val="#ppt_x"/>
                                          </p:val>
                                        </p:tav>
                                      </p:tavLst>
                                    </p:anim>
                                    <p:anim calcmode="lin" valueType="num">
                                      <p:cBhvr>
                                        <p:cTn id="3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7"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a:xfrm>
            <a:off x="174929" y="612112"/>
            <a:ext cx="2006797" cy="678735"/>
          </a:xfrm>
        </p:spPr>
        <p:txBody>
          <a:bodyPr>
            <a:normAutofit fontScale="90000"/>
          </a:bodyPr>
          <a:lstStyle/>
          <a:p>
            <a:r>
              <a:rPr lang="en-US" dirty="0"/>
              <a:t>Discovery</a:t>
            </a:r>
          </a:p>
        </p:txBody>
      </p:sp>
      <p:grpSp>
        <p:nvGrpSpPr>
          <p:cNvPr id="20"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223506" y="4623269"/>
            <a:ext cx="3409517" cy="211015"/>
            <a:chOff x="8187070" y="1740886"/>
            <a:chExt cx="3409517" cy="211015"/>
          </a:xfrm>
        </p:grpSpPr>
        <p:cxnSp>
          <p:nvCxnSpPr>
            <p:cNvPr id="21" name="Straight Connector 20">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2"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7" name="Middle Line">
            <a:extLst>
              <a:ext uri="{FF2B5EF4-FFF2-40B4-BE49-F238E27FC236}">
                <a16:creationId xmlns:a16="http://schemas.microsoft.com/office/drawing/2014/main" id="{D7184778-A4C0-403E-9B98-CA80EC4147FF}"/>
              </a:ext>
              <a:ext uri="{C183D7F6-B498-43B3-948B-1728B52AA6E4}">
                <adec:decorative xmlns:adec="http://schemas.microsoft.com/office/drawing/2017/decorative" val="1"/>
              </a:ext>
            </a:extLst>
          </p:cNvPr>
          <p:cNvGrpSpPr/>
          <p:nvPr/>
        </p:nvGrpSpPr>
        <p:grpSpPr>
          <a:xfrm>
            <a:off x="8194803" y="3357854"/>
            <a:ext cx="3409517" cy="211015"/>
            <a:chOff x="8187070" y="1740886"/>
            <a:chExt cx="3409517" cy="211015"/>
          </a:xfrm>
        </p:grpSpPr>
        <p:cxnSp>
          <p:nvCxnSpPr>
            <p:cNvPr id="18" name="Straight Connector 17">
              <a:extLst>
                <a:ext uri="{FF2B5EF4-FFF2-40B4-BE49-F238E27FC236}">
                  <a16:creationId xmlns:a16="http://schemas.microsoft.com/office/drawing/2014/main" id="{56F9F928-28CD-49E0-8381-0727959241E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9" name="line and dot 25">
              <a:extLst>
                <a:ext uri="{FF2B5EF4-FFF2-40B4-BE49-F238E27FC236}">
                  <a16:creationId xmlns:a16="http://schemas.microsoft.com/office/drawing/2014/main" id="{E3DA926A-BB10-44E0-A09B-41D6B071A085}"/>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4"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94803" y="2141336"/>
            <a:ext cx="3409517" cy="211015"/>
            <a:chOff x="8187070" y="1740886"/>
            <a:chExt cx="3409517" cy="211015"/>
          </a:xfrm>
        </p:grpSpPr>
        <p:cxnSp>
          <p:nvCxnSpPr>
            <p:cNvPr id="15" name="Straight Connector 14">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6"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3"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194803" y="3772903"/>
            <a:ext cx="350248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Maximum ABV &amp; IBU By State</a:t>
            </a:r>
            <a:endParaRPr lang="en-US" sz="1600" dirty="0">
              <a:solidFill>
                <a:schemeClr val="bg1"/>
              </a:solidFill>
              <a:latin typeface="Century Gothic" panose="020B0502020202020204" pitchFamily="34" charset="0"/>
            </a:endParaRPr>
          </a:p>
        </p:txBody>
      </p:sp>
      <p:sp>
        <p:nvSpPr>
          <p:cNvPr id="12" name="TextBox 2nd Floor" descr="2nd FLOOR:&#10;Floor: Strategic window placement for an aesthetically pleasing exterior">
            <a:extLst>
              <a:ext uri="{FF2B5EF4-FFF2-40B4-BE49-F238E27FC236}">
                <a16:creationId xmlns:a16="http://schemas.microsoft.com/office/drawing/2014/main" id="{443A647A-755F-43FC-A450-7E6427710BF9}"/>
              </a:ext>
            </a:extLst>
          </p:cNvPr>
          <p:cNvSpPr txBox="1"/>
          <p:nvPr/>
        </p:nvSpPr>
        <p:spPr>
          <a:xfrm>
            <a:off x="8194803" y="2632906"/>
            <a:ext cx="373875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Median ABV &amp; IBU By State</a:t>
            </a:r>
            <a:endParaRPr lang="en-US" sz="1600" dirty="0">
              <a:solidFill>
                <a:schemeClr val="bg1"/>
              </a:solidFill>
              <a:latin typeface="Century Gothic" panose="020B0502020202020204" pitchFamily="34" charset="0"/>
            </a:endParaRP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185406" y="1491449"/>
            <a:ext cx="3661994"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Missing Values</a:t>
            </a: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185406" y="612112"/>
            <a:ext cx="3583303"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Brewery Present by State</a:t>
            </a:r>
          </a:p>
        </p:txBody>
      </p:sp>
      <p:grpSp>
        <p:nvGrpSpPr>
          <p:cNvPr id="23"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94803" y="1031999"/>
            <a:ext cx="3409517" cy="211015"/>
            <a:chOff x="8187070" y="1740886"/>
            <a:chExt cx="3409517" cy="211015"/>
          </a:xfrm>
        </p:grpSpPr>
        <p:cxnSp>
          <p:nvCxnSpPr>
            <p:cNvPr id="24" name="Straight Connector 23">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5"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6"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194803" y="4935860"/>
            <a:ext cx="3502481" cy="646331"/>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Summary Statistics &amp; Distribution of ABV</a:t>
            </a:r>
            <a:endParaRPr lang="en-US" sz="1600" dirty="0">
              <a:solidFill>
                <a:schemeClr val="bg1"/>
              </a:solidFill>
              <a:latin typeface="Century Gothic" panose="020B0502020202020204" pitchFamily="34" charset="0"/>
            </a:endParaRPr>
          </a:p>
        </p:txBody>
      </p:sp>
      <p:grpSp>
        <p:nvGrpSpPr>
          <p:cNvPr id="27"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252209" y="5627909"/>
            <a:ext cx="3409517" cy="211015"/>
            <a:chOff x="8187070" y="1740886"/>
            <a:chExt cx="3409517" cy="211015"/>
          </a:xfrm>
        </p:grpSpPr>
        <p:cxnSp>
          <p:nvCxnSpPr>
            <p:cNvPr id="28" name="Straight Connector 27">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9"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30"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223506" y="5940500"/>
            <a:ext cx="350248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IBU vs ABV Relationship</a:t>
            </a:r>
            <a:endParaRPr lang="en-US" sz="1600" dirty="0">
              <a:solidFill>
                <a:schemeClr val="bg1"/>
              </a:solidFill>
              <a:latin typeface="Century Gothic" panose="020B0502020202020204" pitchFamily="34" charset="0"/>
            </a:endParaRPr>
          </a:p>
        </p:txBody>
      </p:sp>
      <p:sp>
        <p:nvSpPr>
          <p:cNvPr id="31"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id="{498DA70D-0CA3-4389-9DCD-F7B9FFB80AB4}"/>
              </a:ext>
            </a:extLst>
          </p:cNvPr>
          <p:cNvSpPr>
            <a:spLocks noGrp="1"/>
          </p:cNvSpPr>
          <p:nvPr>
            <p:ph type="body" sz="quarter" idx="4294967295"/>
          </p:nvPr>
        </p:nvSpPr>
        <p:spPr>
          <a:xfrm>
            <a:off x="0" y="1782340"/>
            <a:ext cx="2393343" cy="4437514"/>
          </a:xfrm>
          <a:prstGeom prst="rect">
            <a:avLst/>
          </a:prstGeom>
        </p:spPr>
        <p:txBody>
          <a:bodyPr vert="horz" lIns="91440" tIns="45720" rIns="91440" bIns="45720" rtlCol="0" anchor="t">
            <a:normAutofit/>
          </a:bodyPr>
          <a:lstStyle/>
          <a:p>
            <a:pPr marL="0" indent="0">
              <a:buNone/>
            </a:pPr>
            <a:r>
              <a:rPr lang="en-US" altLang="en-US" sz="2000" dirty="0">
                <a:solidFill>
                  <a:schemeClr val="bg1"/>
                </a:solidFill>
              </a:rPr>
              <a:t>Given the two datasets shown, the Beers dataset</a:t>
            </a:r>
            <a:endParaRPr lang="en-US" dirty="0">
              <a:solidFill>
                <a:schemeClr val="bg1"/>
              </a:solidFill>
            </a:endParaRPr>
          </a:p>
          <a:p>
            <a:pPr marL="0" indent="0">
              <a:buNone/>
            </a:pPr>
            <a:r>
              <a:rPr lang="en-US" altLang="en-US" sz="2000" dirty="0">
                <a:solidFill>
                  <a:schemeClr val="bg1"/>
                </a:solidFill>
              </a:rPr>
              <a:t>contained 2,410 US craft beers and Breweries dataset contained 558 US breweries. An exploratory data analysis was performed to find the perfect beer.</a:t>
            </a:r>
            <a:endParaRPr lang="en-US">
              <a:solidFill>
                <a:schemeClr val="bg1"/>
              </a:solidFill>
            </a:endParaRPr>
          </a:p>
        </p:txBody>
      </p:sp>
      <p:pic>
        <p:nvPicPr>
          <p:cNvPr id="6" name="Picture 6" descr="Table&#10;&#10;Description automatically generated">
            <a:extLst>
              <a:ext uri="{FF2B5EF4-FFF2-40B4-BE49-F238E27FC236}">
                <a16:creationId xmlns:a16="http://schemas.microsoft.com/office/drawing/2014/main" id="{310623C9-0746-478C-BC53-927400498A26}"/>
              </a:ext>
            </a:extLst>
          </p:cNvPr>
          <p:cNvPicPr>
            <a:picLocks noChangeAspect="1"/>
          </p:cNvPicPr>
          <p:nvPr/>
        </p:nvPicPr>
        <p:blipFill>
          <a:blip r:embed="rId2"/>
          <a:stretch>
            <a:fillRect/>
          </a:stretch>
        </p:blipFill>
        <p:spPr>
          <a:xfrm>
            <a:off x="2342400" y="1655977"/>
            <a:ext cx="5347200" cy="876046"/>
          </a:xfrm>
          <a:prstGeom prst="rect">
            <a:avLst/>
          </a:prstGeom>
        </p:spPr>
      </p:pic>
      <p:sp>
        <p:nvSpPr>
          <p:cNvPr id="7" name="TextBox 6">
            <a:extLst>
              <a:ext uri="{FF2B5EF4-FFF2-40B4-BE49-F238E27FC236}">
                <a16:creationId xmlns:a16="http://schemas.microsoft.com/office/drawing/2014/main" id="{4C891370-E386-4344-865A-4AA6DD89F728}"/>
              </a:ext>
            </a:extLst>
          </p:cNvPr>
          <p:cNvSpPr txBox="1"/>
          <p:nvPr/>
        </p:nvSpPr>
        <p:spPr>
          <a:xfrm>
            <a:off x="2330400" y="1280400"/>
            <a:ext cx="5359200" cy="375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t>Beers.csv Sample</a:t>
            </a:r>
            <a:endParaRPr lang="en-US"/>
          </a:p>
        </p:txBody>
      </p:sp>
      <p:pic>
        <p:nvPicPr>
          <p:cNvPr id="3" name="Picture 3" descr="Graphical user interface, application&#10;&#10;Description automatically generated">
            <a:extLst>
              <a:ext uri="{FF2B5EF4-FFF2-40B4-BE49-F238E27FC236}">
                <a16:creationId xmlns:a16="http://schemas.microsoft.com/office/drawing/2014/main" id="{C72A47CB-AEBD-45C8-AF5A-3B5C8851EB07}"/>
              </a:ext>
            </a:extLst>
          </p:cNvPr>
          <p:cNvPicPr>
            <a:picLocks noChangeAspect="1"/>
          </p:cNvPicPr>
          <p:nvPr/>
        </p:nvPicPr>
        <p:blipFill>
          <a:blip r:embed="rId3"/>
          <a:stretch>
            <a:fillRect/>
          </a:stretch>
        </p:blipFill>
        <p:spPr>
          <a:xfrm>
            <a:off x="2708400" y="3817203"/>
            <a:ext cx="4621200" cy="1179595"/>
          </a:xfrm>
          <a:prstGeom prst="rect">
            <a:avLst/>
          </a:prstGeom>
        </p:spPr>
      </p:pic>
      <p:sp>
        <p:nvSpPr>
          <p:cNvPr id="4" name="TextBox 3">
            <a:extLst>
              <a:ext uri="{FF2B5EF4-FFF2-40B4-BE49-F238E27FC236}">
                <a16:creationId xmlns:a16="http://schemas.microsoft.com/office/drawing/2014/main" id="{D9ED370F-BD09-4E19-861D-4D5FBAD93B25}"/>
              </a:ext>
            </a:extLst>
          </p:cNvPr>
          <p:cNvSpPr txBox="1"/>
          <p:nvPr/>
        </p:nvSpPr>
        <p:spPr>
          <a:xfrm>
            <a:off x="2702400" y="3452400"/>
            <a:ext cx="4621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t>Breweries.csv Sample</a:t>
            </a:r>
            <a:endParaRPr lang="en-US"/>
          </a:p>
        </p:txBody>
      </p:sp>
    </p:spTree>
    <p:extLst>
      <p:ext uri="{BB962C8B-B14F-4D97-AF65-F5344CB8AC3E}">
        <p14:creationId xmlns:p14="http://schemas.microsoft.com/office/powerpoint/2010/main" val="359993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0"/>
                                        <p:tgtEl>
                                          <p:spTgt spid="13">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1000"/>
                                        <p:tgtEl>
                                          <p:spTgt spid="20"/>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wipe(left)">
                                      <p:cBhvr>
                                        <p:cTn id="15" dur="1000"/>
                                        <p:tgtEl>
                                          <p:spTgt spid="12">
                                            <p:txEl>
                                              <p:pRg st="0" end="0"/>
                                            </p:txEl>
                                          </p:spTgt>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1000"/>
                                        <p:tgtEl>
                                          <p:spTgt spid="17"/>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wipe(left)">
                                      <p:cBhvr>
                                        <p:cTn id="23" dur="1000"/>
                                        <p:tgtEl>
                                          <p:spTgt spid="11">
                                            <p:txEl>
                                              <p:pRg st="0" end="0"/>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right)">
                                      <p:cBhvr>
                                        <p:cTn id="27" dur="1000"/>
                                        <p:tgtEl>
                                          <p:spTgt spid="14"/>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wipe(left)">
                                      <p:cBhvr>
                                        <p:cTn id="31" dur="1000"/>
                                        <p:tgtEl>
                                          <p:spTgt spid="10">
                                            <p:txEl>
                                              <p:pRg st="0" end="0"/>
                                            </p:txEl>
                                          </p:spTgt>
                                        </p:tgtEl>
                                      </p:cBhvr>
                                    </p:animEffect>
                                  </p:childTnLst>
                                </p:cTn>
                              </p:par>
                            </p:childTnLst>
                          </p:cTn>
                        </p:par>
                        <p:par>
                          <p:cTn id="32" fill="hold">
                            <p:stCondLst>
                              <p:cond delay="7000"/>
                            </p:stCondLst>
                            <p:childTnLst>
                              <p:par>
                                <p:cTn id="33" presetID="22" presetClass="entr" presetSubtype="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right)">
                                      <p:cBhvr>
                                        <p:cTn id="35" dur="1000"/>
                                        <p:tgtEl>
                                          <p:spTgt spid="23"/>
                                        </p:tgtEl>
                                      </p:cBhvr>
                                    </p:animEffect>
                                  </p:childTnLst>
                                </p:cTn>
                              </p:par>
                            </p:childTnLst>
                          </p:cTn>
                        </p:par>
                        <p:par>
                          <p:cTn id="36" fill="hold">
                            <p:stCondLst>
                              <p:cond delay="8000"/>
                            </p:stCondLst>
                            <p:childTnLst>
                              <p:par>
                                <p:cTn id="37" presetID="22" presetClass="entr" presetSubtype="8" fill="hold"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wipe(left)">
                                      <p:cBhvr>
                                        <p:cTn id="39" dur="1000"/>
                                        <p:tgtEl>
                                          <p:spTgt spid="26">
                                            <p:txEl>
                                              <p:pRg st="0" end="0"/>
                                            </p:txEl>
                                          </p:spTgt>
                                        </p:tgtEl>
                                      </p:cBhvr>
                                    </p:animEffect>
                                  </p:childTnLst>
                                </p:cTn>
                              </p:par>
                            </p:childTnLst>
                          </p:cTn>
                        </p:par>
                        <p:par>
                          <p:cTn id="40" fill="hold">
                            <p:stCondLst>
                              <p:cond delay="9000"/>
                            </p:stCondLst>
                            <p:childTnLst>
                              <p:par>
                                <p:cTn id="41" presetID="22" presetClass="entr" presetSubtype="2"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right)">
                                      <p:cBhvr>
                                        <p:cTn id="43" dur="1000"/>
                                        <p:tgtEl>
                                          <p:spTgt spid="27"/>
                                        </p:tgtEl>
                                      </p:cBhvr>
                                    </p:animEffect>
                                  </p:childTnLst>
                                </p:cTn>
                              </p:par>
                            </p:childTnLst>
                          </p:cTn>
                        </p:par>
                        <p:par>
                          <p:cTn id="44" fill="hold">
                            <p:stCondLst>
                              <p:cond delay="10000"/>
                            </p:stCondLst>
                            <p:childTnLst>
                              <p:par>
                                <p:cTn id="45" presetID="22" presetClass="entr" presetSubtype="8" fill="hold" nodeType="afterEffect">
                                  <p:stCondLst>
                                    <p:cond delay="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wipe(left)">
                                      <p:cBhvr>
                                        <p:cTn id="47" dur="10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dirty="0"/>
              <a:t>Brewery Present By State</a:t>
            </a:r>
          </a:p>
        </p:txBody>
      </p:sp>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en-US" dirty="0">
                <a:latin typeface="Century Gothic"/>
              </a:rPr>
              <a:t>Most of the U.S. breweries tend to be centered in California and Colorado. </a:t>
            </a:r>
          </a:p>
          <a:p>
            <a:pPr marL="285750" indent="-285750">
              <a:buChar char="•"/>
            </a:pPr>
            <a:r>
              <a:rPr lang="en-US" dirty="0">
                <a:latin typeface="Century Gothic"/>
              </a:rPr>
              <a:t>States with the fewest breweries are North Dakota, South Dakota, and West Virginia</a:t>
            </a:r>
            <a:endParaRPr lang="en-US"/>
          </a:p>
          <a:p>
            <a:endParaRPr lang="en-US" dirty="0">
              <a:latin typeface="Century Gothic"/>
            </a:endParaRPr>
          </a:p>
          <a:p>
            <a:r>
              <a:rPr lang="en-US" dirty="0">
                <a:latin typeface="Century Gothic"/>
              </a:rPr>
              <a:t>Note: Washington DC was removed because it is not a state.</a:t>
            </a:r>
            <a:endParaRPr lang="en-US"/>
          </a:p>
        </p:txBody>
      </p:sp>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415784" y="2294964"/>
                <a:ext cx="3030175" cy="4046587"/>
              </a:xfrm>
              <a:prstGeom prst="rect">
                <a:avLst/>
              </a:prstGeom>
            </p:spPr>
          </p:pic>
        </mc:Fallback>
      </mc:AlternateContent>
      <p:pic>
        <p:nvPicPr>
          <p:cNvPr id="5" name="Picture 11">
            <a:extLst>
              <a:ext uri="{FF2B5EF4-FFF2-40B4-BE49-F238E27FC236}">
                <a16:creationId xmlns:a16="http://schemas.microsoft.com/office/drawing/2014/main" id="{57A269A9-0E51-4481-A206-EFBDB9330D3F}"/>
              </a:ext>
            </a:extLst>
          </p:cNvPr>
          <p:cNvPicPr>
            <a:picLocks noChangeAspect="1"/>
          </p:cNvPicPr>
          <p:nvPr/>
        </p:nvPicPr>
        <p:blipFill>
          <a:blip r:embed="rId4"/>
          <a:stretch>
            <a:fillRect/>
          </a:stretch>
        </p:blipFill>
        <p:spPr>
          <a:xfrm>
            <a:off x="1148400" y="1603286"/>
            <a:ext cx="6517200" cy="4653429"/>
          </a:xfrm>
          <a:prstGeom prst="rect">
            <a:avLst/>
          </a:prstGeom>
        </p:spPr>
      </p:pic>
    </p:spTree>
    <p:extLst>
      <p:ext uri="{BB962C8B-B14F-4D97-AF65-F5344CB8AC3E}">
        <p14:creationId xmlns:p14="http://schemas.microsoft.com/office/powerpoint/2010/main" val="220308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vert="horz" lIns="91440" tIns="45720" rIns="91440" bIns="45720" rtlCol="0" anchor="t">
            <a:normAutofit/>
          </a:bodyPr>
          <a:lstStyle/>
          <a:p>
            <a:r>
              <a:rPr lang="en-US" dirty="0">
                <a:latin typeface="Century Gothic"/>
              </a:rPr>
              <a:t>Missing Values</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200302" y="6080347"/>
            <a:ext cx="4676004" cy="400110"/>
          </a:xfrm>
          <a:prstGeom prst="rect">
            <a:avLst/>
          </a:prstGeom>
          <a:noFill/>
        </p:spPr>
        <p:txBody>
          <a:bodyPr wrap="square" lIns="91440" tIns="45720" rIns="91440" bIns="45720" rtlCol="0" anchor="t">
            <a:spAutoFit/>
          </a:bodyPr>
          <a:lstStyle/>
          <a:p>
            <a:pPr algn="ctr"/>
            <a:r>
              <a:rPr lang="en-US" sz="2000" dirty="0">
                <a:solidFill>
                  <a:schemeClr val="bg1"/>
                </a:solidFill>
                <a:latin typeface="Century Gothic"/>
              </a:rPr>
              <a:t>IBU</a:t>
            </a:r>
            <a:endParaRPr lang="en-US" dirty="0"/>
          </a:p>
        </p:txBody>
      </p:sp>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3964536" y="3854925"/>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5" name="TextBox 3rd Floor">
            <a:extLst>
              <a:ext uri="{FF2B5EF4-FFF2-40B4-BE49-F238E27FC236}">
                <a16:creationId xmlns:a16="http://schemas.microsoft.com/office/drawing/2014/main" id="{BD6CF2DC-653B-4D47-A697-9710AB175021}"/>
              </a:ext>
            </a:extLst>
          </p:cNvPr>
          <p:cNvSpPr txBox="1"/>
          <p:nvPr/>
        </p:nvSpPr>
        <p:spPr>
          <a:xfrm>
            <a:off x="6250413" y="6080347"/>
            <a:ext cx="4676004" cy="400110"/>
          </a:xfrm>
          <a:prstGeom prst="rect">
            <a:avLst/>
          </a:prstGeom>
          <a:noFill/>
        </p:spPr>
        <p:txBody>
          <a:bodyPr wrap="square" lIns="91440" tIns="45720" rIns="91440" bIns="45720" rtlCol="0" anchor="t">
            <a:spAutoFit/>
          </a:bodyPr>
          <a:lstStyle/>
          <a:p>
            <a:pPr algn="ctr"/>
            <a:r>
              <a:rPr lang="en-US" sz="2000" dirty="0">
                <a:solidFill>
                  <a:schemeClr val="bg1"/>
                </a:solidFill>
                <a:latin typeface="Century Gothic"/>
              </a:rPr>
              <a:t>ABV</a:t>
            </a:r>
            <a:endParaRPr lang="en-US" dirty="0">
              <a:solidFill>
                <a:schemeClr val="bg1"/>
              </a:solidFill>
            </a:endParaRPr>
          </a:p>
        </p:txBody>
      </p:sp>
      <p:sp>
        <p:nvSpPr>
          <p:cNvPr id="4" name="TextBox 3rd Floor">
            <a:extLst>
              <a:ext uri="{FF2B5EF4-FFF2-40B4-BE49-F238E27FC236}">
                <a16:creationId xmlns:a16="http://schemas.microsoft.com/office/drawing/2014/main" id="{3C86ED5A-B781-4A04-ACA6-9DD55DC1F7C5}"/>
              </a:ext>
            </a:extLst>
          </p:cNvPr>
          <p:cNvSpPr txBox="1"/>
          <p:nvPr/>
        </p:nvSpPr>
        <p:spPr>
          <a:xfrm>
            <a:off x="1118702" y="1420747"/>
            <a:ext cx="4676004" cy="4585871"/>
          </a:xfrm>
          <a:prstGeom prst="rect">
            <a:avLst/>
          </a:prstGeom>
          <a:noFill/>
        </p:spPr>
        <p:txBody>
          <a:bodyPr wrap="square" lIns="91440" tIns="45720" rIns="91440" bIns="45720" rtlCol="0" anchor="t">
            <a:spAutoFit/>
          </a:bodyPr>
          <a:lstStyle/>
          <a:p>
            <a:pPr algn="ctr"/>
            <a:r>
              <a:rPr lang="en-US" sz="2000" dirty="0">
                <a:solidFill>
                  <a:schemeClr val="bg1"/>
                </a:solidFill>
              </a:rPr>
              <a:t>A total of 1,005 beers do not have recorded IBU values </a:t>
            </a:r>
            <a:r>
              <a:rPr lang="en-US" sz="2000" dirty="0">
                <a:solidFill>
                  <a:schemeClr val="bg1"/>
                </a:solidFill>
                <a:ea typeface="+mn-lt"/>
                <a:cs typeface="+mn-lt"/>
              </a:rPr>
              <a:t> in the dataset</a:t>
            </a:r>
          </a:p>
          <a:p>
            <a:pPr algn="ctr"/>
            <a:endParaRPr lang="en-US" sz="2000" dirty="0">
              <a:solidFill>
                <a:schemeClr val="bg1"/>
              </a:solidFill>
            </a:endParaRPr>
          </a:p>
          <a:p>
            <a:pPr algn="ctr"/>
            <a:r>
              <a:rPr lang="en-US" sz="2000" dirty="0">
                <a:solidFill>
                  <a:schemeClr val="bg1"/>
                </a:solidFill>
              </a:rPr>
              <a:t>“</a:t>
            </a:r>
            <a:r>
              <a:rPr lang="en-US" sz="1600" i="1" dirty="0">
                <a:solidFill>
                  <a:schemeClr val="bg1"/>
                </a:solidFill>
                <a:ea typeface="+mn-lt"/>
                <a:cs typeface="+mn-lt"/>
              </a:rPr>
              <a:t>IBUs are really interesting, but for the most part, we try not to emphasize them too much in anything consumer-facing. It’s not really relevant to your enjoyment of the product (…) Stone uses IBUs as an important quality control too, like most breweries, and while the consumer certainly wants to see it, we’re not making new beers to hit a certain IBU threshold.</a:t>
            </a:r>
            <a:r>
              <a:rPr lang="en-US" sz="2000" dirty="0">
                <a:solidFill>
                  <a:schemeClr val="bg1"/>
                </a:solidFill>
                <a:ea typeface="+mn-lt"/>
                <a:cs typeface="+mn-lt"/>
              </a:rPr>
              <a:t>”</a:t>
            </a:r>
          </a:p>
          <a:p>
            <a:pPr algn="ctr"/>
            <a:endParaRPr lang="en-US" sz="2000" dirty="0">
              <a:solidFill>
                <a:schemeClr val="bg1"/>
              </a:solidFill>
              <a:ea typeface="+mn-lt"/>
              <a:cs typeface="+mn-lt"/>
            </a:endParaRPr>
          </a:p>
          <a:p>
            <a:pPr algn="ctr"/>
            <a:r>
              <a:rPr lang="en-US" sz="2000" dirty="0">
                <a:solidFill>
                  <a:schemeClr val="bg1"/>
                </a:solidFill>
                <a:ea typeface="+mn-lt"/>
                <a:cs typeface="+mn-lt"/>
              </a:rPr>
              <a:t>--Steve Gonzalez, senior manager of Small Batch Brewing &amp; Innovation at Stone Brewing Company</a:t>
            </a:r>
            <a:endParaRPr lang="en-US" sz="2000" dirty="0">
              <a:solidFill>
                <a:schemeClr val="bg1"/>
              </a:solidFill>
            </a:endParaRPr>
          </a:p>
        </p:txBody>
      </p:sp>
      <p:sp>
        <p:nvSpPr>
          <p:cNvPr id="5" name="TextBox 3rd Floor">
            <a:extLst>
              <a:ext uri="{FF2B5EF4-FFF2-40B4-BE49-F238E27FC236}">
                <a16:creationId xmlns:a16="http://schemas.microsoft.com/office/drawing/2014/main" id="{B2755BEB-0C81-4917-A33D-773A8E7C21F4}"/>
              </a:ext>
            </a:extLst>
          </p:cNvPr>
          <p:cNvSpPr txBox="1"/>
          <p:nvPr/>
        </p:nvSpPr>
        <p:spPr>
          <a:xfrm>
            <a:off x="6347762" y="1758727"/>
            <a:ext cx="4676004" cy="3908762"/>
          </a:xfrm>
          <a:prstGeom prst="rect">
            <a:avLst/>
          </a:prstGeom>
          <a:noFill/>
        </p:spPr>
        <p:txBody>
          <a:bodyPr wrap="square" lIns="91440" tIns="45720" rIns="91440" bIns="45720" rtlCol="0" anchor="t">
            <a:spAutoFit/>
          </a:bodyPr>
          <a:lstStyle/>
          <a:p>
            <a:pPr algn="ctr"/>
            <a:r>
              <a:rPr lang="en-US" sz="2000" dirty="0">
                <a:solidFill>
                  <a:schemeClr val="bg1"/>
                </a:solidFill>
              </a:rPr>
              <a:t>A total of 62 beers do not have recorded ABV values in the dataset</a:t>
            </a:r>
          </a:p>
          <a:p>
            <a:pPr algn="ctr"/>
            <a:endParaRPr lang="en-US" sz="2000" dirty="0">
              <a:solidFill>
                <a:schemeClr val="bg1"/>
              </a:solidFill>
            </a:endParaRPr>
          </a:p>
          <a:p>
            <a:pPr algn="ctr"/>
            <a:r>
              <a:rPr lang="en-US" sz="1600" dirty="0">
                <a:solidFill>
                  <a:schemeClr val="bg1"/>
                </a:solidFill>
                <a:ea typeface="+mn-lt"/>
                <a:cs typeface="+mn-lt"/>
              </a:rPr>
              <a:t>In 1935, Congress banned the list of alcohol content to avoid "brew strength" wars between competitors.</a:t>
            </a:r>
          </a:p>
          <a:p>
            <a:pPr algn="ctr"/>
            <a:endParaRPr lang="en-US" sz="1600" dirty="0">
              <a:solidFill>
                <a:schemeClr val="bg1"/>
              </a:solidFill>
              <a:ea typeface="+mn-lt"/>
              <a:cs typeface="+mn-lt"/>
            </a:endParaRPr>
          </a:p>
          <a:p>
            <a:pPr algn="ctr"/>
            <a:r>
              <a:rPr lang="en-US" sz="1600" dirty="0">
                <a:solidFill>
                  <a:schemeClr val="bg1"/>
                </a:solidFill>
                <a:ea typeface="+mn-lt"/>
                <a:cs typeface="+mn-lt"/>
              </a:rPr>
              <a:t>In 1995, Coors Brewing Company won in a unanimous Supreme Court case which resulted in increased Freedom of Speech Amendment for commercial speech</a:t>
            </a:r>
          </a:p>
          <a:p>
            <a:pPr algn="ctr"/>
            <a:endParaRPr lang="en-US" sz="2000" dirty="0">
              <a:solidFill>
                <a:schemeClr val="bg1"/>
              </a:solidFill>
              <a:ea typeface="+mn-lt"/>
              <a:cs typeface="+mn-lt"/>
            </a:endParaRPr>
          </a:p>
          <a:p>
            <a:pPr algn="ctr"/>
            <a:r>
              <a:rPr lang="en-US" sz="2000" dirty="0">
                <a:solidFill>
                  <a:schemeClr val="bg1"/>
                </a:solidFill>
                <a:ea typeface="+mn-lt"/>
                <a:cs typeface="+mn-lt"/>
              </a:rPr>
              <a:t>-- Rubin vs. Coors Brewing Co. 514 U.S.476 (1995)</a:t>
            </a:r>
            <a:endParaRPr lang="en-US" sz="2000" dirty="0">
              <a:solidFill>
                <a:schemeClr val="bg1"/>
              </a:solidFill>
            </a:endParaRPr>
          </a:p>
        </p:txBody>
      </p:sp>
    </p:spTree>
    <p:extLst>
      <p:ext uri="{BB962C8B-B14F-4D97-AF65-F5344CB8AC3E}">
        <p14:creationId xmlns:p14="http://schemas.microsoft.com/office/powerpoint/2010/main" val="744933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7"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4000"/>
                            </p:stCondLst>
                            <p:childTnLst>
                              <p:par>
                                <p:cTn id="27" presetID="47"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a:normAutofit/>
          </a:bodyPr>
          <a:lstStyle/>
          <a:p>
            <a:r>
              <a:rPr lang="en-US" dirty="0"/>
              <a:t>Median ABV &amp; IBU By State</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152302"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Median ABV By State</a:t>
            </a:r>
          </a:p>
        </p:txBody>
      </p:sp>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3964536" y="3854925"/>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3rd Floor">
            <a:extLst>
              <a:ext uri="{FF2B5EF4-FFF2-40B4-BE49-F238E27FC236}">
                <a16:creationId xmlns:a16="http://schemas.microsoft.com/office/drawing/2014/main" id="{BD6CF2DC-653B-4D47-A697-9710AB175021}"/>
              </a:ext>
            </a:extLst>
          </p:cNvPr>
          <p:cNvSpPr txBox="1"/>
          <p:nvPr/>
        </p:nvSpPr>
        <p:spPr>
          <a:xfrm>
            <a:off x="6189958"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Median IBU By State</a:t>
            </a:r>
          </a:p>
        </p:txBody>
      </p:sp>
      <p:pic>
        <p:nvPicPr>
          <p:cNvPr id="4" name="Picture 4" descr="Chart, histogram&#10;&#10;Description automatically generated">
            <a:extLst>
              <a:ext uri="{FF2B5EF4-FFF2-40B4-BE49-F238E27FC236}">
                <a16:creationId xmlns:a16="http://schemas.microsoft.com/office/drawing/2014/main" id="{5A78A38A-F2FC-40AB-86B6-DFA1DC38BBD0}"/>
              </a:ext>
            </a:extLst>
          </p:cNvPr>
          <p:cNvPicPr>
            <a:picLocks noChangeAspect="1"/>
          </p:cNvPicPr>
          <p:nvPr/>
        </p:nvPicPr>
        <p:blipFill>
          <a:blip r:embed="rId2"/>
          <a:stretch>
            <a:fillRect/>
          </a:stretch>
        </p:blipFill>
        <p:spPr>
          <a:xfrm>
            <a:off x="6524400" y="1975286"/>
            <a:ext cx="5455200" cy="3909429"/>
          </a:xfrm>
          <a:prstGeom prst="rect">
            <a:avLst/>
          </a:prstGeom>
        </p:spPr>
      </p:pic>
      <p:pic>
        <p:nvPicPr>
          <p:cNvPr id="6" name="Picture 7" descr="Chart, bar chart&#10;&#10;Description automatically generated">
            <a:extLst>
              <a:ext uri="{FF2B5EF4-FFF2-40B4-BE49-F238E27FC236}">
                <a16:creationId xmlns:a16="http://schemas.microsoft.com/office/drawing/2014/main" id="{BB5EE214-2251-4029-A676-D294861EAA07}"/>
              </a:ext>
            </a:extLst>
          </p:cNvPr>
          <p:cNvPicPr>
            <a:picLocks noChangeAspect="1"/>
          </p:cNvPicPr>
          <p:nvPr/>
        </p:nvPicPr>
        <p:blipFill>
          <a:blip r:embed="rId3"/>
          <a:stretch>
            <a:fillRect/>
          </a:stretch>
        </p:blipFill>
        <p:spPr>
          <a:xfrm>
            <a:off x="164400" y="1957286"/>
            <a:ext cx="5545200" cy="3951429"/>
          </a:xfrm>
          <a:prstGeom prst="rect">
            <a:avLst/>
          </a:prstGeom>
        </p:spPr>
      </p:pic>
    </p:spTree>
    <p:extLst>
      <p:ext uri="{BB962C8B-B14F-4D97-AF65-F5344CB8AC3E}">
        <p14:creationId xmlns:p14="http://schemas.microsoft.com/office/powerpoint/2010/main" val="303765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a:normAutofit/>
          </a:bodyPr>
          <a:lstStyle/>
          <a:p>
            <a:r>
              <a:rPr lang="en-US" dirty="0"/>
              <a:t>Maximum ABV &amp; IBU By State</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152302"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Maximum ABV By State</a:t>
            </a:r>
          </a:p>
        </p:txBody>
      </p:sp>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3964536" y="3854925"/>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3rd Floor">
            <a:extLst>
              <a:ext uri="{FF2B5EF4-FFF2-40B4-BE49-F238E27FC236}">
                <a16:creationId xmlns:a16="http://schemas.microsoft.com/office/drawing/2014/main" id="{BD6CF2DC-653B-4D47-A697-9710AB175021}"/>
              </a:ext>
            </a:extLst>
          </p:cNvPr>
          <p:cNvSpPr txBox="1"/>
          <p:nvPr/>
        </p:nvSpPr>
        <p:spPr>
          <a:xfrm>
            <a:off x="6189958"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Maximum IBU By State</a:t>
            </a:r>
          </a:p>
        </p:txBody>
      </p:sp>
      <p:pic>
        <p:nvPicPr>
          <p:cNvPr id="4" name="Picture 4">
            <a:extLst>
              <a:ext uri="{FF2B5EF4-FFF2-40B4-BE49-F238E27FC236}">
                <a16:creationId xmlns:a16="http://schemas.microsoft.com/office/drawing/2014/main" id="{431EBC67-4161-4E13-9F16-FF838F5FF4DB}"/>
              </a:ext>
            </a:extLst>
          </p:cNvPr>
          <p:cNvPicPr>
            <a:picLocks noChangeAspect="1"/>
          </p:cNvPicPr>
          <p:nvPr/>
        </p:nvPicPr>
        <p:blipFill rotWithShape="1">
          <a:blip r:embed="rId2"/>
          <a:srcRect l="24697" r="19848" b="151"/>
          <a:stretch/>
        </p:blipFill>
        <p:spPr>
          <a:xfrm>
            <a:off x="3440400" y="1847400"/>
            <a:ext cx="2196673" cy="3949209"/>
          </a:xfrm>
          <a:prstGeom prst="rect">
            <a:avLst/>
          </a:prstGeom>
        </p:spPr>
      </p:pic>
      <p:sp>
        <p:nvSpPr>
          <p:cNvPr id="5" name="TextBox 4">
            <a:extLst>
              <a:ext uri="{FF2B5EF4-FFF2-40B4-BE49-F238E27FC236}">
                <a16:creationId xmlns:a16="http://schemas.microsoft.com/office/drawing/2014/main" id="{89D08612-47B9-46B0-ADB6-87712B81B6BC}"/>
              </a:ext>
            </a:extLst>
          </p:cNvPr>
          <p:cNvSpPr txBox="1"/>
          <p:nvPr/>
        </p:nvSpPr>
        <p:spPr>
          <a:xfrm>
            <a:off x="266400" y="2942400"/>
            <a:ext cx="3379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From Louisville, Kentucky,</a:t>
            </a:r>
          </a:p>
          <a:p>
            <a:pPr algn="ctr"/>
            <a:r>
              <a:rPr lang="en-US" dirty="0">
                <a:solidFill>
                  <a:schemeClr val="bg1"/>
                </a:solidFill>
              </a:rPr>
              <a:t>Against the Grain Brewery's</a:t>
            </a:r>
          </a:p>
          <a:p>
            <a:pPr algn="ctr"/>
            <a:r>
              <a:rPr lang="en-US" dirty="0">
                <a:solidFill>
                  <a:schemeClr val="bg1"/>
                </a:solidFill>
              </a:rPr>
              <a:t>Presents </a:t>
            </a:r>
          </a:p>
          <a:p>
            <a:pPr algn="ctr"/>
            <a:r>
              <a:rPr lang="en-US" dirty="0">
                <a:solidFill>
                  <a:schemeClr val="bg1"/>
                </a:solidFill>
              </a:rPr>
              <a:t>Longdon Balling</a:t>
            </a:r>
          </a:p>
          <a:p>
            <a:pPr algn="ctr"/>
            <a:endParaRPr lang="en-US" dirty="0">
              <a:solidFill>
                <a:schemeClr val="bg1"/>
              </a:solidFill>
            </a:endParaRPr>
          </a:p>
          <a:p>
            <a:pPr algn="ctr"/>
            <a:r>
              <a:rPr lang="en-US" dirty="0">
                <a:solidFill>
                  <a:schemeClr val="bg1"/>
                </a:solidFill>
              </a:rPr>
              <a:t>With a smashing 12.5% ABV!</a:t>
            </a:r>
          </a:p>
        </p:txBody>
      </p:sp>
      <p:pic>
        <p:nvPicPr>
          <p:cNvPr id="12" name="Picture 12" descr="A glass of beer&#10;&#10;Description automatically generated">
            <a:extLst>
              <a:ext uri="{FF2B5EF4-FFF2-40B4-BE49-F238E27FC236}">
                <a16:creationId xmlns:a16="http://schemas.microsoft.com/office/drawing/2014/main" id="{BB356127-BA03-4DCF-80D2-887D8BE73DA3}"/>
              </a:ext>
            </a:extLst>
          </p:cNvPr>
          <p:cNvPicPr>
            <a:picLocks noChangeAspect="1"/>
          </p:cNvPicPr>
          <p:nvPr/>
        </p:nvPicPr>
        <p:blipFill rotWithShape="1">
          <a:blip r:embed="rId3"/>
          <a:srcRect l="8585" t="9038" r="10209" b="5539"/>
          <a:stretch/>
        </p:blipFill>
        <p:spPr>
          <a:xfrm>
            <a:off x="6561953" y="2085600"/>
            <a:ext cx="2098455" cy="3514979"/>
          </a:xfrm>
          <a:prstGeom prst="rect">
            <a:avLst/>
          </a:prstGeom>
        </p:spPr>
      </p:pic>
      <p:sp>
        <p:nvSpPr>
          <p:cNvPr id="13" name="TextBox 12">
            <a:extLst>
              <a:ext uri="{FF2B5EF4-FFF2-40B4-BE49-F238E27FC236}">
                <a16:creationId xmlns:a16="http://schemas.microsoft.com/office/drawing/2014/main" id="{A5DFF4EF-0560-4D71-A02E-A1388F4AC385}"/>
              </a:ext>
            </a:extLst>
          </p:cNvPr>
          <p:cNvSpPr txBox="1"/>
          <p:nvPr/>
        </p:nvSpPr>
        <p:spPr>
          <a:xfrm>
            <a:off x="8810400" y="2942400"/>
            <a:ext cx="3379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From Astoria, Oregon,</a:t>
            </a:r>
          </a:p>
          <a:p>
            <a:pPr algn="ctr"/>
            <a:r>
              <a:rPr lang="en-US" dirty="0">
                <a:solidFill>
                  <a:schemeClr val="bg1"/>
                </a:solidFill>
              </a:rPr>
              <a:t>Astoria Brewing Company's</a:t>
            </a:r>
          </a:p>
          <a:p>
            <a:pPr algn="ctr"/>
            <a:r>
              <a:rPr lang="en-US" dirty="0">
                <a:solidFill>
                  <a:schemeClr val="bg1"/>
                </a:solidFill>
              </a:rPr>
              <a:t>Presents </a:t>
            </a:r>
          </a:p>
          <a:p>
            <a:pPr algn="ctr"/>
            <a:r>
              <a:rPr lang="en-US" dirty="0">
                <a:solidFill>
                  <a:schemeClr val="bg1"/>
                </a:solidFill>
              </a:rPr>
              <a:t>Bitter Bitch Imperial IPA</a:t>
            </a:r>
          </a:p>
          <a:p>
            <a:pPr algn="ctr"/>
            <a:endParaRPr lang="en-US" dirty="0">
              <a:solidFill>
                <a:schemeClr val="bg1"/>
              </a:solidFill>
            </a:endParaRPr>
          </a:p>
          <a:p>
            <a:pPr algn="ctr"/>
            <a:r>
              <a:rPr lang="en-US" dirty="0">
                <a:solidFill>
                  <a:schemeClr val="bg1"/>
                </a:solidFill>
              </a:rPr>
              <a:t>With a whopping IBU of 138!</a:t>
            </a:r>
          </a:p>
        </p:txBody>
      </p:sp>
    </p:spTree>
    <p:extLst>
      <p:ext uri="{BB962C8B-B14F-4D97-AF65-F5344CB8AC3E}">
        <p14:creationId xmlns:p14="http://schemas.microsoft.com/office/powerpoint/2010/main" val="644062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dirty="0"/>
              <a:t>Summary Statistics &amp; Distribution of ABV</a:t>
            </a:r>
          </a:p>
        </p:txBody>
      </p:sp>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vert="horz" lIns="91440" tIns="45720" rIns="91440" bIns="45720" rtlCol="0" anchor="t">
            <a:normAutofit/>
          </a:bodyPr>
          <a:lstStyle/>
          <a:p>
            <a:pPr marL="285750" indent="-285750">
              <a:buChar char="•"/>
            </a:pPr>
            <a:endParaRPr lang="en-US" dirty="0">
              <a:latin typeface="Century Gothic"/>
            </a:endParaRPr>
          </a:p>
          <a:p>
            <a:pPr marL="285750" indent="-285750">
              <a:buChar char="•"/>
            </a:pPr>
            <a:endParaRPr lang="en-US" dirty="0">
              <a:latin typeface="Century Gothic"/>
            </a:endParaRPr>
          </a:p>
          <a:p>
            <a:pPr marL="285750" indent="-285750">
              <a:buChar char="•"/>
            </a:pPr>
            <a:r>
              <a:rPr lang="en-US" dirty="0">
                <a:latin typeface="Century Gothic"/>
              </a:rPr>
              <a:t>Most beers ABV are centered at a little over 5%</a:t>
            </a:r>
            <a:endParaRPr lang="en-US"/>
          </a:p>
          <a:p>
            <a:pPr marL="285750" indent="-285750">
              <a:buChar char="•"/>
            </a:pPr>
            <a:endParaRPr lang="en-US" dirty="0">
              <a:latin typeface="Century Gothic"/>
            </a:endParaRPr>
          </a:p>
          <a:p>
            <a:endParaRPr lang="en-US" dirty="0">
              <a:latin typeface="Century Gothic"/>
            </a:endParaRPr>
          </a:p>
          <a:p>
            <a:pPr marL="285750" indent="-285750">
              <a:buChar char="•"/>
            </a:pPr>
            <a:r>
              <a:rPr lang="en-US" dirty="0">
                <a:latin typeface="Century Gothic"/>
              </a:rPr>
              <a:t>75% of Beers recorded are at or below 6.8% ABV</a:t>
            </a:r>
          </a:p>
          <a:p>
            <a:pPr marL="285750" indent="-285750">
              <a:buChar char="•"/>
            </a:pP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a:p>
            <a:pPr marL="285750" indent="-285750">
              <a:buChar char="•"/>
            </a:pPr>
            <a:r>
              <a:rPr lang="en-US" dirty="0">
                <a:latin typeface="Century Gothic"/>
              </a:rPr>
              <a:t>Maximum ABV is 12.5% while minimum ABV is 2.7%</a:t>
            </a: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p:txBody>
      </p:sp>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415784" y="2294964"/>
                <a:ext cx="3030175" cy="4046587"/>
              </a:xfrm>
              <a:prstGeom prst="rect">
                <a:avLst/>
              </a:prstGeom>
            </p:spPr>
          </p:pic>
        </mc:Fallback>
      </mc:AlternateContent>
      <p:pic>
        <p:nvPicPr>
          <p:cNvPr id="5" name="Picture 11" descr="Chart, histogram&#10;&#10;Description automatically generated">
            <a:extLst>
              <a:ext uri="{FF2B5EF4-FFF2-40B4-BE49-F238E27FC236}">
                <a16:creationId xmlns:a16="http://schemas.microsoft.com/office/drawing/2014/main" id="{E610AC08-1C67-46DA-8029-04B444987C35}"/>
              </a:ext>
            </a:extLst>
          </p:cNvPr>
          <p:cNvPicPr>
            <a:picLocks noChangeAspect="1"/>
          </p:cNvPicPr>
          <p:nvPr/>
        </p:nvPicPr>
        <p:blipFill>
          <a:blip r:embed="rId4"/>
          <a:stretch>
            <a:fillRect/>
          </a:stretch>
        </p:blipFill>
        <p:spPr>
          <a:xfrm>
            <a:off x="1058400" y="1459286"/>
            <a:ext cx="6589200" cy="4701429"/>
          </a:xfrm>
          <a:prstGeom prst="rect">
            <a:avLst/>
          </a:prstGeom>
        </p:spPr>
      </p:pic>
    </p:spTree>
    <p:extLst>
      <p:ext uri="{BB962C8B-B14F-4D97-AF65-F5344CB8AC3E}">
        <p14:creationId xmlns:p14="http://schemas.microsoft.com/office/powerpoint/2010/main" val="399793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a:xfrm>
            <a:off x="43106" y="1182046"/>
            <a:ext cx="2350237" cy="678735"/>
          </a:xfrm>
        </p:spPr>
        <p:txBody>
          <a:bodyPr>
            <a:normAutofit fontScale="90000"/>
          </a:bodyPr>
          <a:lstStyle/>
          <a:p>
            <a:r>
              <a:rPr lang="en-US" dirty="0"/>
              <a:t>IBU vs ABV Relationship</a:t>
            </a: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185406" y="1491449"/>
            <a:ext cx="3661994" cy="2108269"/>
          </a:xfrm>
          <a:prstGeom prst="rect">
            <a:avLst/>
          </a:prstGeom>
          <a:noFill/>
        </p:spPr>
        <p:txBody>
          <a:bodyPr wrap="square" lIns="91440" tIns="45720" rIns="91440" bIns="45720" rtlCol="0" anchor="t">
            <a:spAutoFit/>
          </a:bodyPr>
          <a:lstStyle/>
          <a:p>
            <a:pPr algn="ctr">
              <a:spcAft>
                <a:spcPts val="600"/>
              </a:spcAft>
            </a:pPr>
            <a:r>
              <a:rPr lang="en-US" dirty="0">
                <a:solidFill>
                  <a:schemeClr val="bg1"/>
                </a:solidFill>
                <a:latin typeface="Century Gothic" panose="020B0502020202020204" pitchFamily="34" charset="0"/>
              </a:rPr>
              <a:t>The linear relationship demonstrates that the higher an ABV, the greater the IBU and bitterness of the beer is.</a:t>
            </a:r>
          </a:p>
          <a:p>
            <a:pPr algn="ctr">
              <a:spcAft>
                <a:spcPts val="600"/>
              </a:spcAft>
            </a:pPr>
            <a:r>
              <a:rPr lang="en-US" dirty="0">
                <a:solidFill>
                  <a:schemeClr val="bg1"/>
                </a:solidFill>
                <a:latin typeface="Century Gothic"/>
              </a:rPr>
              <a:t>Additionally, a greater number of beers tend to be around 5% ABV and IBU of 20 to 25</a:t>
            </a:r>
            <a:endParaRPr lang="en-US" dirty="0">
              <a:solidFill>
                <a:schemeClr val="bg1"/>
              </a:solidFill>
              <a:latin typeface="Century Gothic" panose="020B0502020202020204" pitchFamily="34" charset="0"/>
            </a:endParaRP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185406" y="612112"/>
            <a:ext cx="3583303"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Analysis</a:t>
            </a:r>
          </a:p>
        </p:txBody>
      </p:sp>
      <p:grpSp>
        <p:nvGrpSpPr>
          <p:cNvPr id="23"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94803" y="1031999"/>
            <a:ext cx="3409517" cy="211015"/>
            <a:chOff x="8187070" y="1740886"/>
            <a:chExt cx="3409517" cy="211015"/>
          </a:xfrm>
        </p:grpSpPr>
        <p:cxnSp>
          <p:nvCxnSpPr>
            <p:cNvPr id="24" name="Straight Connector 23">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5"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6"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185406" y="3927506"/>
            <a:ext cx="350248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Suggestion</a:t>
            </a:r>
            <a:endParaRPr lang="en-US" sz="1600" dirty="0">
              <a:solidFill>
                <a:schemeClr val="bg1"/>
              </a:solidFill>
              <a:latin typeface="Century Gothic" panose="020B0502020202020204" pitchFamily="34" charset="0"/>
            </a:endParaRPr>
          </a:p>
        </p:txBody>
      </p:sp>
      <p:grpSp>
        <p:nvGrpSpPr>
          <p:cNvPr id="27"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242812" y="4379555"/>
            <a:ext cx="3409517" cy="211015"/>
            <a:chOff x="8187070" y="1740886"/>
            <a:chExt cx="3409517" cy="211015"/>
          </a:xfrm>
        </p:grpSpPr>
        <p:cxnSp>
          <p:nvCxnSpPr>
            <p:cNvPr id="28" name="Straight Connector 27">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9"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30"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214109" y="4692146"/>
            <a:ext cx="3502481" cy="1477328"/>
          </a:xfrm>
          <a:prstGeom prst="rect">
            <a:avLst/>
          </a:prstGeom>
          <a:noFill/>
        </p:spPr>
        <p:txBody>
          <a:bodyPr wrap="square" lIns="91440" tIns="45720" rIns="91440" bIns="45720" rtlCol="0" anchor="t">
            <a:spAutoFit/>
          </a:bodyPr>
          <a:lstStyle/>
          <a:p>
            <a:pPr algn="ctr">
              <a:spcAft>
                <a:spcPts val="600"/>
              </a:spcAft>
            </a:pPr>
            <a:r>
              <a:rPr lang="en-US" dirty="0">
                <a:solidFill>
                  <a:schemeClr val="bg1"/>
                </a:solidFill>
                <a:latin typeface="Century Gothic"/>
              </a:rPr>
              <a:t>To receive the perfect balance of ABV and IBU, it is suggested that you choose a beer with a ABV of 7.5% and IBU of 75 such as Union Jack.</a:t>
            </a:r>
            <a:endParaRPr lang="en-US" sz="1600" dirty="0">
              <a:solidFill>
                <a:schemeClr val="bg1"/>
              </a:solidFill>
              <a:latin typeface="Century Gothic"/>
            </a:endParaRPr>
          </a:p>
        </p:txBody>
      </p:sp>
      <p:pic>
        <p:nvPicPr>
          <p:cNvPr id="5" name="Picture 5">
            <a:extLst>
              <a:ext uri="{FF2B5EF4-FFF2-40B4-BE49-F238E27FC236}">
                <a16:creationId xmlns:a16="http://schemas.microsoft.com/office/drawing/2014/main" id="{FCC5D54B-DB46-46CE-9874-48E143097790}"/>
              </a:ext>
            </a:extLst>
          </p:cNvPr>
          <p:cNvPicPr>
            <a:picLocks noChangeAspect="1"/>
          </p:cNvPicPr>
          <p:nvPr/>
        </p:nvPicPr>
        <p:blipFill rotWithShape="1">
          <a:blip r:embed="rId3"/>
          <a:srcRect l="25820" r="26477" b="219"/>
          <a:stretch/>
        </p:blipFill>
        <p:spPr>
          <a:xfrm>
            <a:off x="218400" y="2986744"/>
            <a:ext cx="1818577" cy="3788523"/>
          </a:xfrm>
          <a:prstGeom prst="rect">
            <a:avLst/>
          </a:prstGeom>
        </p:spPr>
      </p:pic>
      <p:pic>
        <p:nvPicPr>
          <p:cNvPr id="6" name="Picture 6" descr="Chart, scatter chart&#10;&#10;Description automatically generated">
            <a:extLst>
              <a:ext uri="{FF2B5EF4-FFF2-40B4-BE49-F238E27FC236}">
                <a16:creationId xmlns:a16="http://schemas.microsoft.com/office/drawing/2014/main" id="{A516D37D-5E75-452D-91A5-C249E4AC018A}"/>
              </a:ext>
            </a:extLst>
          </p:cNvPr>
          <p:cNvPicPr>
            <a:picLocks noChangeAspect="1"/>
          </p:cNvPicPr>
          <p:nvPr/>
        </p:nvPicPr>
        <p:blipFill>
          <a:blip r:embed="rId4"/>
          <a:stretch>
            <a:fillRect/>
          </a:stretch>
        </p:blipFill>
        <p:spPr>
          <a:xfrm>
            <a:off x="2743200" y="285206"/>
            <a:ext cx="4419600" cy="3140529"/>
          </a:xfrm>
          <a:prstGeom prst="rect">
            <a:avLst/>
          </a:prstGeom>
        </p:spPr>
      </p:pic>
      <p:sp>
        <p:nvSpPr>
          <p:cNvPr id="8" name="Oval 7">
            <a:extLst>
              <a:ext uri="{FF2B5EF4-FFF2-40B4-BE49-F238E27FC236}">
                <a16:creationId xmlns:a16="http://schemas.microsoft.com/office/drawing/2014/main" id="{C172E04F-26A7-4922-8C9D-6689062ED610}"/>
              </a:ext>
            </a:extLst>
          </p:cNvPr>
          <p:cNvSpPr/>
          <p:nvPr/>
        </p:nvSpPr>
        <p:spPr>
          <a:xfrm>
            <a:off x="3760800" y="2209800"/>
            <a:ext cx="912000" cy="912000"/>
          </a:xfrm>
          <a:prstGeom prst="ellipse">
            <a:avLst/>
          </a:prstGeom>
          <a:noFill/>
          <a:ln w="28575">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8" descr="Chart, scatter chart&#10;&#10;Description automatically generated">
            <a:extLst>
              <a:ext uri="{FF2B5EF4-FFF2-40B4-BE49-F238E27FC236}">
                <a16:creationId xmlns:a16="http://schemas.microsoft.com/office/drawing/2014/main" id="{0619D289-EC8E-4F38-AB88-B3C05D5059B7}"/>
              </a:ext>
            </a:extLst>
          </p:cNvPr>
          <p:cNvPicPr>
            <a:picLocks noChangeAspect="1"/>
          </p:cNvPicPr>
          <p:nvPr/>
        </p:nvPicPr>
        <p:blipFill>
          <a:blip r:embed="rId5"/>
          <a:stretch>
            <a:fillRect/>
          </a:stretch>
        </p:blipFill>
        <p:spPr>
          <a:xfrm>
            <a:off x="2744400" y="3595286"/>
            <a:ext cx="4423200" cy="3159429"/>
          </a:xfrm>
          <a:prstGeom prst="rect">
            <a:avLst/>
          </a:prstGeom>
        </p:spPr>
      </p:pic>
    </p:spTree>
    <p:extLst>
      <p:ext uri="{BB962C8B-B14F-4D97-AF65-F5344CB8AC3E}">
        <p14:creationId xmlns:p14="http://schemas.microsoft.com/office/powerpoint/2010/main" val="41069846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1000"/>
                                        <p:tgtEl>
                                          <p:spTgt spid="11">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wipe(left)">
                                      <p:cBhvr>
                                        <p:cTn id="11" dur="1000"/>
                                        <p:tgtEl>
                                          <p:spTgt spid="11">
                                            <p:txEl>
                                              <p:pRg st="1" end="1"/>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left)">
                                      <p:cBhvr>
                                        <p:cTn id="15" dur="1000"/>
                                        <p:tgtEl>
                                          <p:spTgt spid="10">
                                            <p:txEl>
                                              <p:pRg st="0" end="0"/>
                                            </p:txEl>
                                          </p:spTgt>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right)">
                                      <p:cBhvr>
                                        <p:cTn id="19" dur="1000"/>
                                        <p:tgtEl>
                                          <p:spTgt spid="23"/>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26">
                                            <p:txEl>
                                              <p:pRg st="0" end="0"/>
                                            </p:txEl>
                                          </p:spTgt>
                                        </p:tgtEl>
                                        <p:attrNameLst>
                                          <p:attrName>style.visibility</p:attrName>
                                        </p:attrNameLst>
                                      </p:cBhvr>
                                      <p:to>
                                        <p:strVal val="visible"/>
                                      </p:to>
                                    </p:set>
                                    <p:animEffect transition="in" filter="wipe(left)">
                                      <p:cBhvr>
                                        <p:cTn id="23" dur="1000"/>
                                        <p:tgtEl>
                                          <p:spTgt spid="26">
                                            <p:txEl>
                                              <p:pRg st="0" end="0"/>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1000"/>
                                        <p:tgtEl>
                                          <p:spTgt spid="27"/>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left)">
                                      <p:cBhvr>
                                        <p:cTn id="31" dur="10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a:latin typeface="Century Gothic"/>
              </a:rPr>
              <a:t>Explore IPA &amp; Other Ales</a:t>
            </a:r>
            <a:endParaRPr lang="en-US"/>
          </a:p>
        </p:txBody>
      </p:sp>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vert="horz" lIns="91440" tIns="45720" rIns="91440" bIns="45720" rtlCol="0" anchor="t">
            <a:normAutofit/>
          </a:bodyPr>
          <a:lstStyle/>
          <a:p>
            <a:pPr marL="285750" indent="-285750">
              <a:buChar char="•"/>
            </a:pPr>
            <a:endParaRPr lang="en-US" dirty="0">
              <a:latin typeface="Century Gothic"/>
            </a:endParaRPr>
          </a:p>
          <a:p>
            <a:pPr marL="285750" indent="-285750">
              <a:buChar char="•"/>
            </a:pPr>
            <a:endParaRPr lang="en-US" dirty="0">
              <a:latin typeface="Century Gothic"/>
            </a:endParaRPr>
          </a:p>
          <a:p>
            <a:pPr marL="285750" indent="-285750">
              <a:buChar char="•"/>
            </a:pPr>
            <a:r>
              <a:rPr lang="en-US">
                <a:latin typeface="Century Gothic"/>
              </a:rPr>
              <a:t>Accuracy …</a:t>
            </a:r>
            <a:endParaRPr lang="en-US">
              <a:latin typeface="Century Gothic" panose="020B0502020202020204" pitchFamily="34" charset="0"/>
            </a:endParaRPr>
          </a:p>
          <a:p>
            <a:pPr marL="285750" indent="-285750">
              <a:buChar char="•"/>
            </a:pPr>
            <a:r>
              <a:rPr lang="en-US">
                <a:latin typeface="Century Gothic"/>
              </a:rPr>
              <a:t>Sensitivity ….</a:t>
            </a:r>
            <a:endParaRPr lang="en-US" dirty="0">
              <a:latin typeface="Century Gothic" panose="020B0502020202020204" pitchFamily="34" charset="0"/>
            </a:endParaRPr>
          </a:p>
          <a:p>
            <a:pPr marL="285750" indent="-285750">
              <a:buChar char="•"/>
            </a:pPr>
            <a:r>
              <a:rPr lang="en-US">
                <a:latin typeface="Century Gothic"/>
              </a:rPr>
              <a:t>Specificity …. </a:t>
            </a: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p:txBody>
      </p:sp>
      <p:graphicFrame>
        <p:nvGraphicFramePr>
          <p:cNvPr id="3" name="Table 5">
            <a:extLst>
              <a:ext uri="{FF2B5EF4-FFF2-40B4-BE49-F238E27FC236}">
                <a16:creationId xmlns:a16="http://schemas.microsoft.com/office/drawing/2014/main" id="{9A7CC69E-9BF8-4472-9C95-EE067BA59DDD}"/>
              </a:ext>
            </a:extLst>
          </p:cNvPr>
          <p:cNvGraphicFramePr>
            <a:graphicFrameLocks noGrp="1"/>
          </p:cNvGraphicFramePr>
          <p:nvPr>
            <p:extLst>
              <p:ext uri="{D42A27DB-BD31-4B8C-83A1-F6EECF244321}">
                <p14:modId xmlns:p14="http://schemas.microsoft.com/office/powerpoint/2010/main" val="1132486998"/>
              </p:ext>
            </p:extLst>
          </p:nvPr>
        </p:nvGraphicFramePr>
        <p:xfrm>
          <a:off x="226996" y="4361929"/>
          <a:ext cx="8168640" cy="74168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791978619"/>
                    </a:ext>
                  </a:extLst>
                </a:gridCol>
                <a:gridCol w="2722880">
                  <a:extLst>
                    <a:ext uri="{9D8B030D-6E8A-4147-A177-3AD203B41FA5}">
                      <a16:colId xmlns:a16="http://schemas.microsoft.com/office/drawing/2014/main" val="1267992481"/>
                    </a:ext>
                  </a:extLst>
                </a:gridCol>
                <a:gridCol w="2722880">
                  <a:extLst>
                    <a:ext uri="{9D8B030D-6E8A-4147-A177-3AD203B41FA5}">
                      <a16:colId xmlns:a16="http://schemas.microsoft.com/office/drawing/2014/main" val="3926222520"/>
                    </a:ext>
                  </a:extLst>
                </a:gridCol>
              </a:tblGrid>
              <a:tr h="370840">
                <a:tc>
                  <a:txBody>
                    <a:bodyPr/>
                    <a:lstStyle/>
                    <a:p>
                      <a:r>
                        <a:rPr lang="en-US"/>
                        <a:t>Accuracy</a:t>
                      </a:r>
                    </a:p>
                  </a:txBody>
                  <a:tcPr/>
                </a:tc>
                <a:tc>
                  <a:txBody>
                    <a:bodyPr/>
                    <a:lstStyle/>
                    <a:p>
                      <a:r>
                        <a:rPr lang="en-US"/>
                        <a:t>Sensitivity</a:t>
                      </a:r>
                    </a:p>
                  </a:txBody>
                  <a:tcPr/>
                </a:tc>
                <a:tc>
                  <a:txBody>
                    <a:bodyPr/>
                    <a:lstStyle/>
                    <a:p>
                      <a:r>
                        <a:rPr lang="en-US"/>
                        <a:t>Specificity</a:t>
                      </a:r>
                    </a:p>
                  </a:txBody>
                  <a:tcPr/>
                </a:tc>
                <a:extLst>
                  <a:ext uri="{0D108BD9-81ED-4DB2-BD59-A6C34878D82A}">
                    <a16:rowId xmlns:a16="http://schemas.microsoft.com/office/drawing/2014/main" val="30847002"/>
                  </a:ext>
                </a:extLst>
              </a:tr>
              <a:tr h="370840">
                <a:tc>
                  <a:txBody>
                    <a:bodyPr/>
                    <a:lstStyle/>
                    <a:p>
                      <a:r>
                        <a:rPr lang="en-US"/>
                        <a:t>89.05%</a:t>
                      </a:r>
                    </a:p>
                  </a:txBody>
                  <a:tcPr/>
                </a:tc>
                <a:tc>
                  <a:txBody>
                    <a:bodyPr/>
                    <a:lstStyle/>
                    <a:p>
                      <a:r>
                        <a:rPr lang="en-US"/>
                        <a:t>94.32%</a:t>
                      </a:r>
                    </a:p>
                  </a:txBody>
                  <a:tcPr/>
                </a:tc>
                <a:tc>
                  <a:txBody>
                    <a:bodyPr/>
                    <a:lstStyle/>
                    <a:p>
                      <a:r>
                        <a:rPr lang="en-US"/>
                        <a:t>80.37%</a:t>
                      </a:r>
                    </a:p>
                  </a:txBody>
                  <a:tcPr/>
                </a:tc>
                <a:extLst>
                  <a:ext uri="{0D108BD9-81ED-4DB2-BD59-A6C34878D82A}">
                    <a16:rowId xmlns:a16="http://schemas.microsoft.com/office/drawing/2014/main" val="3777750316"/>
                  </a:ext>
                </a:extLst>
              </a:tr>
            </a:tbl>
          </a:graphicData>
        </a:graphic>
      </p:graphicFrame>
    </p:spTree>
    <p:extLst>
      <p:ext uri="{BB962C8B-B14F-4D97-AF65-F5344CB8AC3E}">
        <p14:creationId xmlns:p14="http://schemas.microsoft.com/office/powerpoint/2010/main" val="112982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24_Fabrikam Residences - The ultimate in modern living_AAS_v3" id="{4F10FA21-956F-4FAE-8916-12C2ED7CE466}" vid="{F00D84C3-6871-479E-9584-F321DC8849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17EFA7-599D-4AEF-B86F-A6380F0362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4B281B-84D7-4FF9-8060-83D86B795515}">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19CCDF56-E17E-440D-90F0-BE107B5CD7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tf16411224_win32</Template>
  <TotalTime>0</TotalTime>
  <Words>267</Words>
  <Application>Microsoft Office PowerPoint</Application>
  <PresentationFormat>Widescreen</PresentationFormat>
  <Paragraphs>41</Paragraphs>
  <Slides>11</Slides>
  <Notes>3</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Rosario Theme</vt:lpstr>
      <vt:lpstr>BUDWEISER PRESENTS:  THE ULTIMATE IN MODERN BEERS</vt:lpstr>
      <vt:lpstr>Discovery</vt:lpstr>
      <vt:lpstr>Brewery Present By State</vt:lpstr>
      <vt:lpstr>Missing Values</vt:lpstr>
      <vt:lpstr>Median ABV &amp; IBU By State</vt:lpstr>
      <vt:lpstr>Maximum ABV &amp; IBU By State</vt:lpstr>
      <vt:lpstr>Summary Statistics &amp; Distribution of ABV</vt:lpstr>
      <vt:lpstr>IBU vs ABV Relationship</vt:lpstr>
      <vt:lpstr>Explore IPA &amp; Other Ales</vt:lpstr>
      <vt:lpstr>Identifying Trends for Ales &amp; IPAs: IBU vs ABV Relationship</vt:lpstr>
      <vt:lpstr>Budwiser Presents 'Q-TINE'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BUDWEISER PRESENTS:  THE ULTIMATE IN MODERN BEERS</dc:title>
  <dc:creator/>
  <cp:lastModifiedBy/>
  <cp:revision>477</cp:revision>
  <dcterms:created xsi:type="dcterms:W3CDTF">2021-02-22T22:08:03Z</dcterms:created>
  <dcterms:modified xsi:type="dcterms:W3CDTF">2021-03-06T23:57:41Z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